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4"/>
  </p:notesMasterIdLst>
  <p:sldIdLst>
    <p:sldId id="256" r:id="rId2"/>
    <p:sldId id="267" r:id="rId3"/>
    <p:sldId id="272" r:id="rId4"/>
    <p:sldId id="268" r:id="rId5"/>
    <p:sldId id="269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ago\Downloads\Custos%20do%20PAS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Variação</a:t>
            </a:r>
            <a:r>
              <a:rPr lang="pt-BR" baseline="0"/>
              <a:t> anual </a:t>
            </a:r>
            <a:endParaRPr lang="pt-BR"/>
          </a:p>
        </c:rich>
      </c:tx>
      <c:layout/>
    </c:title>
    <c:plotArea>
      <c:layout>
        <c:manualLayout>
          <c:layoutTarget val="inner"/>
          <c:xMode val="edge"/>
          <c:yMode val="edge"/>
          <c:x val="9.1614446308427494E-2"/>
          <c:y val="1.5827514438952712E-2"/>
          <c:w val="0.87669985515341009"/>
          <c:h val="0.88760373847080021"/>
        </c:manualLayout>
      </c:layout>
      <c:lineChart>
        <c:grouping val="standard"/>
        <c:ser>
          <c:idx val="1"/>
          <c:order val="0"/>
          <c:tx>
            <c:v>IPCA</c:v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CUSTOS!$A$5:$A$8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CUSTOS!$O$5:$O$8</c:f>
              <c:numCache>
                <c:formatCode>0.0%</c:formatCode>
                <c:ptCount val="4"/>
                <c:pt idx="0">
                  <c:v>6.4074707959081684E-2</c:v>
                </c:pt>
                <c:pt idx="1">
                  <c:v>0.10673028133975068</c:v>
                </c:pt>
                <c:pt idx="2">
                  <c:v>6.2879882132213891E-2</c:v>
                </c:pt>
                <c:pt idx="3">
                  <c:v>2.9474213204347094E-2</c:v>
                </c:pt>
              </c:numCache>
            </c:numRef>
          </c:val>
        </c:ser>
        <c:ser>
          <c:idx val="2"/>
          <c:order val="1"/>
          <c:tx>
            <c:v>VCMH</c:v>
          </c:tx>
          <c:dLbls>
            <c:dLbl>
              <c:idx val="0"/>
              <c:layout>
                <c:manualLayout>
                  <c:x val="2.8159098908834674E-3"/>
                  <c:y val="1.48148148148148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CUSTOS!$A$5:$A$8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CUSTOS!$P$5:$P$8</c:f>
              <c:numCache>
                <c:formatCode>0.0%</c:formatCode>
                <c:ptCount val="4"/>
                <c:pt idx="0">
                  <c:v>0.15800000000000014</c:v>
                </c:pt>
                <c:pt idx="1">
                  <c:v>0.19300000000000017</c:v>
                </c:pt>
                <c:pt idx="2">
                  <c:v>0.20400000000000001</c:v>
                </c:pt>
                <c:pt idx="3">
                  <c:v>0.18500000000000022</c:v>
                </c:pt>
              </c:numCache>
            </c:numRef>
          </c:val>
        </c:ser>
        <c:dLbls/>
        <c:marker val="1"/>
        <c:axId val="102866304"/>
        <c:axId val="102885248"/>
      </c:lineChart>
      <c:catAx>
        <c:axId val="1028663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02885248"/>
        <c:crosses val="autoZero"/>
        <c:auto val="1"/>
        <c:lblAlgn val="ctr"/>
        <c:lblOffset val="100"/>
      </c:catAx>
      <c:valAx>
        <c:axId val="10288524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0286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55789802631739"/>
          <c:y val="0.34686595251441404"/>
          <c:w val="0.15329822239752652"/>
          <c:h val="0.15903844595281677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34DC4-62C1-45A0-AA0B-A435A0018A04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03190-DBA4-445D-B9EB-1304F0A6B5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342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63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23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14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96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054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53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409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98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392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5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66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873-4FFF-42E5-9BDD-48EA1B89B068}" type="datetimeFigureOut">
              <a:rPr lang="pt-BR" smtClean="0"/>
              <a:pPr/>
              <a:t>05/09/2018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796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285984" y="3714752"/>
            <a:ext cx="6858016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43174" y="1484784"/>
            <a:ext cx="628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Audiência Publica: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Em defesa das autogestões em saúde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Câmara dos Deputados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Brasília, 28 de agosto de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CGPAR inviabiliza as autogestões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625989"/>
          </a:xfrm>
        </p:spPr>
        <p:txBody>
          <a:bodyPr>
            <a:normAutofit lnSpcReduction="10000"/>
          </a:bodyPr>
          <a:lstStyle/>
          <a:p>
            <a:pPr marL="0" indent="-514350">
              <a:buNone/>
            </a:pPr>
            <a:r>
              <a:rPr lang="pt-BR" sz="2800" i="1" dirty="0" smtClean="0"/>
              <a:t>2. Aspecto procedimental (quais critérios foram utilizados para fundamentar as determinações da CGPAR?):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71500" indent="-571500">
              <a:buNone/>
            </a:pPr>
            <a:r>
              <a:rPr lang="pt-BR" sz="2800" dirty="0" smtClean="0"/>
              <a:t>C. Custeio</a:t>
            </a:r>
          </a:p>
          <a:p>
            <a:pPr marL="571500" indent="-571500">
              <a:buNone/>
            </a:pPr>
            <a:r>
              <a:rPr lang="pt-BR" sz="2800" dirty="0" smtClean="0"/>
              <a:t>	i. Cobrança por faixa etária, paridade, </a:t>
            </a:r>
            <a:r>
              <a:rPr lang="pt-BR" sz="2800" dirty="0" err="1" smtClean="0"/>
              <a:t>coparticipação</a:t>
            </a:r>
            <a:r>
              <a:rPr lang="pt-BR" sz="2800" dirty="0" smtClean="0"/>
              <a:t> e carência</a:t>
            </a:r>
          </a:p>
          <a:p>
            <a:pPr marL="571500" indent="-571500">
              <a:buNone/>
            </a:pPr>
            <a:r>
              <a:rPr lang="pt-BR" sz="2800" dirty="0" smtClean="0"/>
              <a:t>	ii. onera significativamente os empregados e beneficiários</a:t>
            </a: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CGPAR inviabiliza as autogestões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62598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800" dirty="0" smtClean="0"/>
              <a:t>3. Aspecto material: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71500" indent="-571500">
              <a:buAutoNum type="alphaUcPeriod"/>
            </a:pPr>
            <a:r>
              <a:rPr lang="pt-BR" sz="2800" dirty="0" smtClean="0"/>
              <a:t>Direito adquirido:</a:t>
            </a:r>
          </a:p>
          <a:p>
            <a:pPr marL="571500" indent="-571500">
              <a:buNone/>
            </a:pPr>
            <a:endParaRPr lang="pt-BR" sz="2800" dirty="0" smtClean="0"/>
          </a:p>
          <a:p>
            <a:pPr marL="571500" indent="-571500">
              <a:buNone/>
            </a:pPr>
            <a:r>
              <a:rPr lang="pt-BR" sz="2800" dirty="0" smtClean="0"/>
              <a:t>	i. falta de clareza sobre o significado do direito adquirido (pós-emprego, custeio e alterações no regulamento dos planos) cria forte insegurança jurídica e risco de judicialização.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Conclusão: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142984"/>
            <a:ext cx="6758006" cy="46259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t-BR" sz="3000" dirty="0" smtClean="0"/>
              <a:t>Propostas:</a:t>
            </a:r>
          </a:p>
          <a:p>
            <a:pPr marL="514350" indent="-514350">
              <a:buNone/>
            </a:pPr>
            <a:endParaRPr lang="pt-BR" sz="3000" dirty="0" smtClean="0"/>
          </a:p>
          <a:p>
            <a:pPr marL="514350" indent="-514350">
              <a:buAutoNum type="arabicPeriod"/>
            </a:pPr>
            <a:r>
              <a:rPr lang="pt-BR" sz="3000" dirty="0" smtClean="0"/>
              <a:t>Suspensão imediata dos efeitos das Res. CGPAR</a:t>
            </a:r>
          </a:p>
          <a:p>
            <a:pPr marL="514350" indent="-514350">
              <a:buAutoNum type="arabicPeriod"/>
            </a:pPr>
            <a:r>
              <a:rPr lang="pt-BR" sz="3000" dirty="0" smtClean="0"/>
              <a:t>Criação da MESA CGPAR, composta por representantes do executivo, das autogestões, dos beneficiários/participantes, com supervisão de uma comissão legislativa mista (Câmara e Senado) eleita para esse fim.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785918" y="214290"/>
            <a:ext cx="7000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Contexto geral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785918" y="1285860"/>
            <a:ext cx="7143800" cy="4572031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800" dirty="0" smtClean="0"/>
              <a:t>Aumento das despesas de saúde no mundo e no Brasil:</a:t>
            </a:r>
          </a:p>
          <a:p>
            <a:pPr marL="0" indent="-457200">
              <a:buNone/>
            </a:pPr>
            <a:endParaRPr lang="pt-B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2800" dirty="0" smtClean="0"/>
              <a:t>1. Transição demográfica (</a:t>
            </a:r>
            <a:r>
              <a:rPr lang="pt-BR" sz="2800" i="1" dirty="0" smtClean="0"/>
              <a:t>envelhecimento da população</a:t>
            </a:r>
            <a:r>
              <a:rPr lang="pt-BR" sz="2800" dirty="0" smtClean="0"/>
              <a:t>) e         epidemiológica (</a:t>
            </a:r>
            <a:r>
              <a:rPr lang="pt-BR" sz="2800" i="1" dirty="0" smtClean="0"/>
              <a:t>predominância de doenças crônico-degenerativas</a:t>
            </a:r>
            <a:r>
              <a:rPr lang="pt-BR" sz="2800" dirty="0" smtClean="0"/>
              <a:t>);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endParaRPr lang="pt-B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2800" dirty="0" smtClean="0"/>
              <a:t>2. Indústria de saúde (</a:t>
            </a:r>
            <a:r>
              <a:rPr lang="pt-BR" sz="2800" i="1" dirty="0" smtClean="0"/>
              <a:t>baseada em inovação</a:t>
            </a:r>
            <a:r>
              <a:rPr lang="pt-BR" sz="2800" dirty="0" smtClean="0"/>
              <a:t>) – inflação saúde é significativamente maior que a inflação média da economia;</a:t>
            </a:r>
          </a:p>
          <a:p>
            <a:pPr marL="0" indent="0">
              <a:spcBef>
                <a:spcPts val="0"/>
              </a:spcBef>
              <a:buNone/>
            </a:pPr>
            <a:endParaRPr lang="pt-B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2800" dirty="0" smtClean="0"/>
              <a:t>3. Enfraquecimento da </a:t>
            </a:r>
            <a:r>
              <a:rPr lang="pt-BR" sz="2800" i="1" dirty="0" smtClean="0"/>
              <a:t>Atenção Primária</a:t>
            </a:r>
            <a:r>
              <a:rPr lang="pt-BR" sz="2800" dirty="0" smtClean="0"/>
              <a:t> (segundo a OMS resolve o problema em 80% dos casos)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00232" y="21429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‘Inflação saúde”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“inflação média”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áfico 11"/>
          <p:cNvGraphicFramePr>
            <a:graphicFrameLocks noGrp="1"/>
          </p:cNvGraphicFramePr>
          <p:nvPr/>
        </p:nvGraphicFramePr>
        <p:xfrm>
          <a:off x="1419203" y="928670"/>
          <a:ext cx="7724797" cy="49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143108" y="5715017"/>
            <a:ext cx="6357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IESS (Instituto de Estudos em Saúde </a:t>
            </a:r>
            <a:r>
              <a:rPr lang="pt-BR" sz="1400" dirty="0" err="1" smtClean="0"/>
              <a:t>Sulplementar</a:t>
            </a:r>
            <a:r>
              <a:rPr lang="pt-BR" sz="1400" dirty="0" smtClean="0"/>
              <a:t>) e IBGE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Vantagens do modelo de Autogestão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285860"/>
            <a:ext cx="6758006" cy="4697427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Sem fins lucrativos</a:t>
            </a:r>
          </a:p>
          <a:p>
            <a:r>
              <a:rPr lang="pt-BR" sz="2400" dirty="0" smtClean="0"/>
              <a:t>O custo é menor</a:t>
            </a:r>
          </a:p>
          <a:p>
            <a:r>
              <a:rPr lang="pt-BR" sz="2400" dirty="0" smtClean="0"/>
              <a:t>A cobertura é superior (rol adicional ao exigido pela ANS)</a:t>
            </a:r>
          </a:p>
          <a:p>
            <a:r>
              <a:rPr lang="pt-BR" sz="2400" dirty="0" smtClean="0"/>
              <a:t>Atendimento é melhor (personalizado)</a:t>
            </a:r>
          </a:p>
          <a:p>
            <a:r>
              <a:rPr lang="pt-BR" sz="2400" dirty="0" smtClean="0"/>
              <a:t>Melhor acompanhamento do histórico de saúde dos beneficiários</a:t>
            </a:r>
          </a:p>
          <a:p>
            <a:r>
              <a:rPr lang="pt-BR" sz="2400" dirty="0" smtClean="0"/>
              <a:t>Planos de qualidade à baixo custo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071546"/>
            <a:ext cx="37814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00174"/>
            <a:ext cx="365283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857628"/>
            <a:ext cx="385762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1571604" y="5715016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Folha, 30/01/2018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43042" y="14285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Autogestão: tendência mundial?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CGPAR inviabiliza as autogestões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286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Problema “de fundo” da CGPAR:</a:t>
            </a:r>
          </a:p>
          <a:p>
            <a:pPr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b="1" dirty="0" smtClean="0"/>
              <a:t>Não foi discutida com o setor de autogestão (representantes das autogestões e dos beneficiários/participantes)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CGPAR inviabiliza as autogestões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285860"/>
            <a:ext cx="6758006" cy="46974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sz="2800" dirty="0" smtClean="0"/>
              <a:t>Aspecto formal: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 algn="just">
              <a:buNone/>
            </a:pPr>
            <a:r>
              <a:rPr lang="pt-BR" sz="2800" dirty="0" smtClean="0"/>
              <a:t>	i. CGPAR não tem competência para normatizar o objeto das Resoluções. Reduzir direitos só pode ser feito via Lei Ordinária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CGPAR inviabiliza as autogestões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4116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000" dirty="0" smtClean="0"/>
              <a:t>2. Aspecto procedimental (quais critérios foram utilizados para fundamentar as determinações da CGPAR?):</a:t>
            </a:r>
          </a:p>
          <a:p>
            <a:pPr marL="514350" indent="-514350">
              <a:buNone/>
            </a:pPr>
            <a:endParaRPr lang="pt-BR" sz="3000" dirty="0" smtClean="0"/>
          </a:p>
          <a:p>
            <a:pPr marL="571500" indent="-571500">
              <a:buAutoNum type="alphaUcPeriod"/>
            </a:pPr>
            <a:r>
              <a:rPr lang="pt-BR" sz="3000" dirty="0" smtClean="0"/>
              <a:t>Teto de 8%:</a:t>
            </a:r>
          </a:p>
          <a:p>
            <a:pPr marL="571500" indent="-571500">
              <a:buNone/>
            </a:pPr>
            <a:r>
              <a:rPr lang="pt-BR" sz="3000" dirty="0" smtClean="0"/>
              <a:t>	i.  a média de gastos das empresas com plano de saúde dos seus empregados é de 12%;</a:t>
            </a:r>
          </a:p>
          <a:p>
            <a:pPr marL="571500" indent="-571500">
              <a:buNone/>
            </a:pPr>
            <a:r>
              <a:rPr lang="pt-BR" sz="3000" dirty="0" smtClean="0"/>
              <a:t>	ii. Inflação saúde é maior que reajustes salariais</a:t>
            </a:r>
          </a:p>
          <a:p>
            <a:pPr marL="571500" indent="-571500">
              <a:buAutoNum type="romanLcPeriod"/>
            </a:pPr>
            <a:endParaRPr lang="pt-BR" dirty="0" smtClean="0"/>
          </a:p>
          <a:p>
            <a:pPr marL="571500" indent="-571500">
              <a:buAutoNum type="romanL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latin typeface="Arial" pitchFamily="34" charset="0"/>
                <a:cs typeface="Arial" pitchFamily="34" charset="0"/>
              </a:rPr>
              <a:t>CGPAR inviabiliza as autogestões</a:t>
            </a:r>
            <a:endParaRPr lang="pt-B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625989"/>
          </a:xfrm>
        </p:spPr>
        <p:txBody>
          <a:bodyPr>
            <a:normAutofit/>
          </a:bodyPr>
          <a:lstStyle/>
          <a:p>
            <a:pPr marL="0" indent="-514350">
              <a:buNone/>
            </a:pPr>
            <a:r>
              <a:rPr lang="pt-BR" sz="2800" i="1" dirty="0" smtClean="0"/>
              <a:t>2. Aspecto procedimental (quais critérios foram utilizados para fundamentar as determinações da CGPAR?):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71500" indent="-571500">
              <a:buNone/>
            </a:pPr>
            <a:r>
              <a:rPr lang="pt-BR" sz="2800" dirty="0" smtClean="0"/>
              <a:t>B. Mínimo de 20 mil vidas:</a:t>
            </a:r>
          </a:p>
          <a:p>
            <a:pPr marL="571500" indent="-571500">
              <a:buNone/>
            </a:pPr>
            <a:r>
              <a:rPr lang="pt-BR" sz="2800" dirty="0" smtClean="0"/>
              <a:t>	i.  Inviabiliza cerca de 30 autogestões</a:t>
            </a:r>
          </a:p>
          <a:p>
            <a:pPr marL="571500" indent="-571500">
              <a:buAutoNum type="romanLcPeriod"/>
            </a:pPr>
            <a:endParaRPr lang="pt-BR" dirty="0" smtClean="0"/>
          </a:p>
          <a:p>
            <a:pPr marL="571500" indent="-571500">
              <a:buAutoNum type="romanL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339</Words>
  <Application>Microsoft Office PowerPoint</Application>
  <PresentationFormat>Apresentação na tela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Riscado</dc:creator>
  <cp:lastModifiedBy>user</cp:lastModifiedBy>
  <cp:revision>63</cp:revision>
  <dcterms:created xsi:type="dcterms:W3CDTF">2018-06-04T20:48:04Z</dcterms:created>
  <dcterms:modified xsi:type="dcterms:W3CDTF">2018-09-05T03:42:57Z</dcterms:modified>
</cp:coreProperties>
</file>