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14"/>
  </p:notesMasterIdLst>
  <p:sldIdLst>
    <p:sldId id="256" r:id="rId2"/>
    <p:sldId id="267" r:id="rId3"/>
    <p:sldId id="272" r:id="rId4"/>
    <p:sldId id="268" r:id="rId5"/>
    <p:sldId id="269" r:id="rId6"/>
    <p:sldId id="273" r:id="rId7"/>
    <p:sldId id="274" r:id="rId8"/>
    <p:sldId id="275" r:id="rId9"/>
    <p:sldId id="276" r:id="rId10"/>
    <p:sldId id="277" r:id="rId11"/>
    <p:sldId id="278" r:id="rId12"/>
    <p:sldId id="279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76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iago\Downloads\Custos%20do%20PAS%20(1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/>
          <a:lstStyle/>
          <a:p>
            <a:pPr>
              <a:defRPr/>
            </a:pPr>
            <a:r>
              <a:rPr lang="pt-BR"/>
              <a:t>Variação</a:t>
            </a:r>
            <a:r>
              <a:rPr lang="pt-BR" baseline="0"/>
              <a:t> anual </a:t>
            </a:r>
            <a:endParaRPr lang="pt-BR"/>
          </a:p>
        </c:rich>
      </c:tx>
      <c:layout/>
    </c:title>
    <c:plotArea>
      <c:layout>
        <c:manualLayout>
          <c:layoutTarget val="inner"/>
          <c:xMode val="edge"/>
          <c:yMode val="edge"/>
          <c:x val="9.1614446308427494E-2"/>
          <c:y val="1.5827514438952712E-2"/>
          <c:w val="0.87669985515341009"/>
          <c:h val="0.88760373847080021"/>
        </c:manualLayout>
      </c:layout>
      <c:lineChart>
        <c:grouping val="standard"/>
        <c:ser>
          <c:idx val="1"/>
          <c:order val="0"/>
          <c:tx>
            <c:v>IPCA</c:v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CUSTOS!$A$5:$A$8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CUSTOS!$O$5:$O$8</c:f>
              <c:numCache>
                <c:formatCode>0.0%</c:formatCode>
                <c:ptCount val="4"/>
                <c:pt idx="0">
                  <c:v>6.4074707959081684E-2</c:v>
                </c:pt>
                <c:pt idx="1">
                  <c:v>0.10673028133975068</c:v>
                </c:pt>
                <c:pt idx="2">
                  <c:v>6.2879882132213891E-2</c:v>
                </c:pt>
                <c:pt idx="3">
                  <c:v>2.9474213204347094E-2</c:v>
                </c:pt>
              </c:numCache>
            </c:numRef>
          </c:val>
        </c:ser>
        <c:ser>
          <c:idx val="2"/>
          <c:order val="1"/>
          <c:tx>
            <c:v>VCMH</c:v>
          </c:tx>
          <c:dLbls>
            <c:dLbl>
              <c:idx val="0"/>
              <c:layout>
                <c:manualLayout>
                  <c:x val="2.8159098908834674E-3"/>
                  <c:y val="1.4814814814814821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CUSTOS!$A$5:$A$8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CUSTOS!$P$5:$P$8</c:f>
              <c:numCache>
                <c:formatCode>0.0%</c:formatCode>
                <c:ptCount val="4"/>
                <c:pt idx="0">
                  <c:v>0.15800000000000014</c:v>
                </c:pt>
                <c:pt idx="1">
                  <c:v>0.19300000000000017</c:v>
                </c:pt>
                <c:pt idx="2">
                  <c:v>0.20400000000000001</c:v>
                </c:pt>
                <c:pt idx="3">
                  <c:v>0.18500000000000022</c:v>
                </c:pt>
              </c:numCache>
            </c:numRef>
          </c:val>
        </c:ser>
        <c:dLbls/>
        <c:marker val="1"/>
        <c:axId val="102866304"/>
        <c:axId val="102885248"/>
      </c:lineChart>
      <c:catAx>
        <c:axId val="10286630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102885248"/>
        <c:crosses val="autoZero"/>
        <c:auto val="1"/>
        <c:lblAlgn val="ctr"/>
        <c:lblOffset val="100"/>
      </c:catAx>
      <c:valAx>
        <c:axId val="102885248"/>
        <c:scaling>
          <c:orientation val="minMax"/>
        </c:scaling>
        <c:axPos val="l"/>
        <c:majorGridlines/>
        <c:numFmt formatCode="0.0%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1028663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355789802631739"/>
          <c:y val="0.34686595251441404"/>
          <c:w val="0.15329822239752652"/>
          <c:h val="0.15903844595281677"/>
        </c:manualLayout>
      </c:layout>
      <c:txPr>
        <a:bodyPr/>
        <a:lstStyle/>
        <a:p>
          <a:pPr>
            <a:defRPr sz="1200"/>
          </a:pPr>
          <a:endParaRPr lang="pt-BR"/>
        </a:p>
      </c:txPr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34DC4-62C1-45A0-AA0B-A435A0018A04}" type="datetimeFigureOut">
              <a:rPr lang="pt-BR" smtClean="0"/>
              <a:pPr/>
              <a:t>05/09/2018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203190-DBA4-445D-B9EB-1304F0A6B5F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53428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0873-4FFF-42E5-9BDD-48EA1B89B068}" type="datetimeFigureOut">
              <a:rPr lang="pt-BR" smtClean="0"/>
              <a:pPr/>
              <a:t>05/09/2018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CCE2-B8AF-4C16-9599-D6B3924F45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5630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0873-4FFF-42E5-9BDD-48EA1B89B068}" type="datetimeFigureOut">
              <a:rPr lang="pt-BR" smtClean="0"/>
              <a:pPr/>
              <a:t>05/09/2018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CCE2-B8AF-4C16-9599-D6B3924F45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62336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0873-4FFF-42E5-9BDD-48EA1B89B068}" type="datetimeFigureOut">
              <a:rPr lang="pt-BR" smtClean="0"/>
              <a:pPr/>
              <a:t>05/09/2018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CCE2-B8AF-4C16-9599-D6B3924F45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6145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0873-4FFF-42E5-9BDD-48EA1B89B068}" type="datetimeFigureOut">
              <a:rPr lang="pt-BR" smtClean="0"/>
              <a:pPr/>
              <a:t>05/09/2018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CCE2-B8AF-4C16-9599-D6B3924F45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29643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0873-4FFF-42E5-9BDD-48EA1B89B068}" type="datetimeFigureOut">
              <a:rPr lang="pt-BR" smtClean="0"/>
              <a:pPr/>
              <a:t>05/09/2018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CCE2-B8AF-4C16-9599-D6B3924F45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70544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0873-4FFF-42E5-9BDD-48EA1B89B068}" type="datetimeFigureOut">
              <a:rPr lang="pt-BR" smtClean="0"/>
              <a:pPr/>
              <a:t>05/09/2018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CCE2-B8AF-4C16-9599-D6B3924F45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25383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0873-4FFF-42E5-9BDD-48EA1B89B068}" type="datetimeFigureOut">
              <a:rPr lang="pt-BR" smtClean="0"/>
              <a:pPr/>
              <a:t>05/09/2018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CCE2-B8AF-4C16-9599-D6B3924F45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14098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0873-4FFF-42E5-9BDD-48EA1B89B068}" type="datetimeFigureOut">
              <a:rPr lang="pt-BR" smtClean="0"/>
              <a:pPr/>
              <a:t>05/09/2018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CCE2-B8AF-4C16-9599-D6B3924F45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29857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0873-4FFF-42E5-9BDD-48EA1B89B068}" type="datetimeFigureOut">
              <a:rPr lang="pt-BR" smtClean="0"/>
              <a:pPr/>
              <a:t>05/09/2018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CCE2-B8AF-4C16-9599-D6B3924F45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783920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0873-4FFF-42E5-9BDD-48EA1B89B068}" type="datetimeFigureOut">
              <a:rPr lang="pt-BR" smtClean="0"/>
              <a:pPr/>
              <a:t>05/09/2018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CCE2-B8AF-4C16-9599-D6B3924F45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57561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0873-4FFF-42E5-9BDD-48EA1B89B068}" type="datetimeFigureOut">
              <a:rPr lang="pt-BR" smtClean="0"/>
              <a:pPr/>
              <a:t>05/09/2018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CCE2-B8AF-4C16-9599-D6B3924F45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76670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F0873-4FFF-42E5-9BDD-48EA1B89B068}" type="datetimeFigureOut">
              <a:rPr lang="pt-BR" smtClean="0"/>
              <a:pPr/>
              <a:t>05/09/2018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9CCE2-B8AF-4C16-9599-D6B3924F45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0796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1357290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2285984" y="3714752"/>
            <a:ext cx="6858016" cy="4571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" descr="conjunt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6126117"/>
            <a:ext cx="4936909" cy="46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2643174" y="1484784"/>
            <a:ext cx="62865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latin typeface="Arial" pitchFamily="34" charset="0"/>
                <a:cs typeface="Arial" pitchFamily="34" charset="0"/>
              </a:rPr>
              <a:t>Audiência Publica:</a:t>
            </a:r>
          </a:p>
          <a:p>
            <a:r>
              <a:rPr lang="pt-BR" sz="2800" b="1" dirty="0" smtClean="0">
                <a:latin typeface="Arial" pitchFamily="34" charset="0"/>
                <a:cs typeface="Arial" pitchFamily="34" charset="0"/>
              </a:rPr>
              <a:t>Em defesa das autogestões em saúde</a:t>
            </a:r>
          </a:p>
          <a:p>
            <a:r>
              <a:rPr lang="pt-BR" sz="2800" b="1" dirty="0" smtClean="0">
                <a:latin typeface="Arial" pitchFamily="34" charset="0"/>
                <a:cs typeface="Arial" pitchFamily="34" charset="0"/>
              </a:rPr>
              <a:t>Câmara dos Deputados</a:t>
            </a:r>
          </a:p>
          <a:p>
            <a:r>
              <a:rPr lang="pt-BR" sz="2800" b="1" dirty="0" smtClean="0">
                <a:latin typeface="Arial" pitchFamily="34" charset="0"/>
                <a:cs typeface="Arial" pitchFamily="34" charset="0"/>
              </a:rPr>
              <a:t>Brasília, 28 de agosto de 2018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23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1428728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" descr="conjunt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6126117"/>
            <a:ext cx="4936909" cy="46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1928794" y="214290"/>
            <a:ext cx="6858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CGPAR inviabiliza as autogestões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1928794" y="1357298"/>
            <a:ext cx="6758006" cy="4625989"/>
          </a:xfrm>
        </p:spPr>
        <p:txBody>
          <a:bodyPr>
            <a:normAutofit lnSpcReduction="10000"/>
          </a:bodyPr>
          <a:lstStyle/>
          <a:p>
            <a:pPr marL="0" indent="-514350">
              <a:buNone/>
            </a:pPr>
            <a:r>
              <a:rPr lang="pt-BR" sz="2800" i="1" dirty="0" smtClean="0"/>
              <a:t>2. Aspecto procedimental (quais critérios foram utilizados para fundamentar as determinações da CGPAR?):</a:t>
            </a:r>
          </a:p>
          <a:p>
            <a:pPr marL="514350" indent="-514350">
              <a:buNone/>
            </a:pPr>
            <a:endParaRPr lang="pt-BR" sz="2800" dirty="0" smtClean="0"/>
          </a:p>
          <a:p>
            <a:pPr marL="571500" indent="-571500">
              <a:buNone/>
            </a:pPr>
            <a:r>
              <a:rPr lang="pt-BR" sz="2800" dirty="0" smtClean="0"/>
              <a:t>C. Custeio</a:t>
            </a:r>
          </a:p>
          <a:p>
            <a:pPr marL="571500" indent="-571500">
              <a:buNone/>
            </a:pPr>
            <a:r>
              <a:rPr lang="pt-BR" sz="2800" dirty="0" smtClean="0"/>
              <a:t>	i. Cobrança por faixa etária, paridade, </a:t>
            </a:r>
            <a:r>
              <a:rPr lang="pt-BR" sz="2800" dirty="0" err="1" smtClean="0"/>
              <a:t>coparticipação</a:t>
            </a:r>
            <a:r>
              <a:rPr lang="pt-BR" sz="2800" dirty="0" smtClean="0"/>
              <a:t> e carência</a:t>
            </a:r>
          </a:p>
          <a:p>
            <a:pPr marL="571500" indent="-571500">
              <a:buNone/>
            </a:pPr>
            <a:r>
              <a:rPr lang="pt-BR" sz="2800" dirty="0" smtClean="0"/>
              <a:t>	ii. onera significativamente os empregados e beneficiários</a:t>
            </a:r>
          </a:p>
        </p:txBody>
      </p:sp>
    </p:spTree>
    <p:extLst>
      <p:ext uri="{BB962C8B-B14F-4D97-AF65-F5344CB8AC3E}">
        <p14:creationId xmlns:p14="http://schemas.microsoft.com/office/powerpoint/2010/main" xmlns="" val="8923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1428728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" descr="conjunt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6126117"/>
            <a:ext cx="4936909" cy="46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1928794" y="214290"/>
            <a:ext cx="68580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 smtClean="0">
                <a:latin typeface="Arial" pitchFamily="34" charset="0"/>
                <a:cs typeface="Arial" pitchFamily="34" charset="0"/>
              </a:rPr>
              <a:t>CGPAR inviabiliza as autogestões</a:t>
            </a:r>
            <a:endParaRPr lang="pt-B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1928794" y="1357298"/>
            <a:ext cx="6758006" cy="4625989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pt-BR" sz="2800" dirty="0" smtClean="0"/>
              <a:t>3. Aspecto material:</a:t>
            </a:r>
          </a:p>
          <a:p>
            <a:pPr marL="514350" indent="-514350">
              <a:buNone/>
            </a:pPr>
            <a:endParaRPr lang="pt-BR" sz="2800" dirty="0" smtClean="0"/>
          </a:p>
          <a:p>
            <a:pPr marL="571500" indent="-571500">
              <a:buAutoNum type="alphaUcPeriod"/>
            </a:pPr>
            <a:r>
              <a:rPr lang="pt-BR" sz="2800" dirty="0" smtClean="0"/>
              <a:t>Direito adquirido:</a:t>
            </a:r>
          </a:p>
          <a:p>
            <a:pPr marL="571500" indent="-571500">
              <a:buNone/>
            </a:pPr>
            <a:endParaRPr lang="pt-BR" sz="2800" dirty="0" smtClean="0"/>
          </a:p>
          <a:p>
            <a:pPr marL="571500" indent="-571500">
              <a:buNone/>
            </a:pPr>
            <a:r>
              <a:rPr lang="pt-BR" sz="2800" dirty="0" smtClean="0"/>
              <a:t>	i. falta de clareza sobre o significado do direito adquirido (pós-emprego, custeio e alterações no regulamento dos planos) cria forte insegurança jurídica e risco de judicialização.</a:t>
            </a:r>
          </a:p>
        </p:txBody>
      </p:sp>
    </p:spTree>
    <p:extLst>
      <p:ext uri="{BB962C8B-B14F-4D97-AF65-F5344CB8AC3E}">
        <p14:creationId xmlns:p14="http://schemas.microsoft.com/office/powerpoint/2010/main" xmlns="" val="8923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1428728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" descr="conjunt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6126117"/>
            <a:ext cx="4936909" cy="46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1928794" y="214290"/>
            <a:ext cx="68580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 smtClean="0">
                <a:latin typeface="Arial" pitchFamily="34" charset="0"/>
                <a:cs typeface="Arial" pitchFamily="34" charset="0"/>
              </a:rPr>
              <a:t>Conclusão:</a:t>
            </a:r>
            <a:endParaRPr lang="pt-B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1928794" y="1142984"/>
            <a:ext cx="6758006" cy="462598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pt-BR" sz="3000" dirty="0" smtClean="0"/>
              <a:t>Propostas:</a:t>
            </a:r>
          </a:p>
          <a:p>
            <a:pPr marL="514350" indent="-514350">
              <a:buNone/>
            </a:pPr>
            <a:endParaRPr lang="pt-BR" sz="3000" dirty="0" smtClean="0"/>
          </a:p>
          <a:p>
            <a:pPr marL="514350" indent="-514350">
              <a:buAutoNum type="arabicPeriod"/>
            </a:pPr>
            <a:r>
              <a:rPr lang="pt-BR" sz="3000" dirty="0" smtClean="0"/>
              <a:t>Suspensão imediata dos efeitos das Res. CGPAR</a:t>
            </a:r>
          </a:p>
          <a:p>
            <a:pPr marL="514350" indent="-514350">
              <a:buAutoNum type="arabicPeriod"/>
            </a:pPr>
            <a:r>
              <a:rPr lang="pt-BR" sz="3000" dirty="0" smtClean="0"/>
              <a:t>Criação da MESA CGPAR, composta por representantes do executivo, das autogestões, dos beneficiários/participantes, com supervisão de uma comissão legislativa mista (Câmara e Senado) eleita para esse fim.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8923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1428728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" descr="conjunt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6126117"/>
            <a:ext cx="4936909" cy="46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1785918" y="214290"/>
            <a:ext cx="7000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 smtClean="0">
                <a:latin typeface="Arial" pitchFamily="34" charset="0"/>
                <a:cs typeface="Arial" pitchFamily="34" charset="0"/>
              </a:rPr>
              <a:t>Contexto geral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1785918" y="1285860"/>
            <a:ext cx="7143800" cy="4572031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t-BR" sz="2800" dirty="0" smtClean="0"/>
              <a:t>Aumento das despesas de saúde no mundo e no Brasil:</a:t>
            </a:r>
          </a:p>
          <a:p>
            <a:pPr marL="0" indent="-457200">
              <a:buNone/>
            </a:pPr>
            <a:endParaRPr lang="pt-BR" sz="2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pt-BR" sz="2800" dirty="0" smtClean="0"/>
              <a:t>1. Transição demográfica (</a:t>
            </a:r>
            <a:r>
              <a:rPr lang="pt-BR" sz="2800" i="1" dirty="0" smtClean="0"/>
              <a:t>envelhecimento da população</a:t>
            </a:r>
            <a:r>
              <a:rPr lang="pt-BR" sz="2800" dirty="0" smtClean="0"/>
              <a:t>) e         epidemiológica (</a:t>
            </a:r>
            <a:r>
              <a:rPr lang="pt-BR" sz="2800" i="1" dirty="0" smtClean="0"/>
              <a:t>predominância de doenças crônico-degenerativas</a:t>
            </a:r>
            <a:r>
              <a:rPr lang="pt-BR" sz="2800" dirty="0" smtClean="0"/>
              <a:t>);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endParaRPr lang="pt-BR" sz="2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pt-BR" sz="2800" dirty="0" smtClean="0"/>
              <a:t>2. Indústria de saúde (</a:t>
            </a:r>
            <a:r>
              <a:rPr lang="pt-BR" sz="2800" i="1" dirty="0" smtClean="0"/>
              <a:t>baseada em inovação</a:t>
            </a:r>
            <a:r>
              <a:rPr lang="pt-BR" sz="2800" dirty="0" smtClean="0"/>
              <a:t>) – inflação saúde é significativamente maior que a inflação média da economia;</a:t>
            </a:r>
          </a:p>
          <a:p>
            <a:pPr marL="0" indent="0">
              <a:spcBef>
                <a:spcPts val="0"/>
              </a:spcBef>
              <a:buNone/>
            </a:pPr>
            <a:endParaRPr lang="pt-BR" sz="2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pt-BR" sz="2800" dirty="0" smtClean="0"/>
              <a:t>3. Enfraquecimento da </a:t>
            </a:r>
            <a:r>
              <a:rPr lang="pt-BR" sz="2800" i="1" dirty="0" smtClean="0"/>
              <a:t>Atenção Primária</a:t>
            </a:r>
            <a:r>
              <a:rPr lang="pt-BR" sz="2800" dirty="0" smtClean="0"/>
              <a:t> (segundo a OMS resolve o problema em 80% dos casos)</a:t>
            </a:r>
          </a:p>
          <a:p>
            <a:pPr>
              <a:buNone/>
            </a:pPr>
            <a:endParaRPr lang="pt-BR" sz="2000" dirty="0" smtClean="0"/>
          </a:p>
          <a:p>
            <a:pPr>
              <a:buNone/>
            </a:pPr>
            <a:endParaRPr lang="pt-BR" sz="2000" dirty="0" smtClean="0"/>
          </a:p>
          <a:p>
            <a:pPr>
              <a:buNone/>
            </a:pP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8923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1357290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" descr="conjunt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6126117"/>
            <a:ext cx="4936909" cy="46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2000232" y="214290"/>
            <a:ext cx="6858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 smtClean="0">
                <a:latin typeface="Arial" pitchFamily="34" charset="0"/>
                <a:cs typeface="Arial" pitchFamily="34" charset="0"/>
              </a:rPr>
              <a:t>‘Inflação saúde” </a:t>
            </a:r>
            <a:r>
              <a:rPr lang="pt-BR" sz="2800" b="1" dirty="0" err="1" smtClean="0">
                <a:latin typeface="Arial" pitchFamily="34" charset="0"/>
                <a:cs typeface="Arial" pitchFamily="34" charset="0"/>
              </a:rPr>
              <a:t>vs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 “inflação média”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Gráfico 11"/>
          <p:cNvGraphicFramePr>
            <a:graphicFrameLocks noGrp="1"/>
          </p:cNvGraphicFramePr>
          <p:nvPr/>
        </p:nvGraphicFramePr>
        <p:xfrm>
          <a:off x="1419203" y="928670"/>
          <a:ext cx="7724797" cy="4929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2143108" y="5715017"/>
            <a:ext cx="6357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Fonte: IESS (Instituto de Estudos em Saúde </a:t>
            </a:r>
            <a:r>
              <a:rPr lang="pt-BR" sz="1400" dirty="0" err="1" smtClean="0"/>
              <a:t>Sulplementar</a:t>
            </a:r>
            <a:r>
              <a:rPr lang="pt-BR" sz="1400" dirty="0" smtClean="0"/>
              <a:t>) e IBGE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xmlns="" val="8923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1428728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" descr="conjunt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6126117"/>
            <a:ext cx="4936909" cy="46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1928794" y="214290"/>
            <a:ext cx="6858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latin typeface="Arial" pitchFamily="34" charset="0"/>
                <a:cs typeface="Arial" pitchFamily="34" charset="0"/>
              </a:rPr>
              <a:t>Vantagens do modelo de Autogestão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1928794" y="1285860"/>
            <a:ext cx="6758006" cy="4697427"/>
          </a:xfrm>
        </p:spPr>
        <p:txBody>
          <a:bodyPr>
            <a:normAutofit/>
          </a:bodyPr>
          <a:lstStyle/>
          <a:p>
            <a:r>
              <a:rPr lang="pt-BR" sz="2400" dirty="0" smtClean="0"/>
              <a:t>Sem fins lucrativos</a:t>
            </a:r>
          </a:p>
          <a:p>
            <a:r>
              <a:rPr lang="pt-BR" sz="2400" dirty="0" smtClean="0"/>
              <a:t>O custo é menor</a:t>
            </a:r>
          </a:p>
          <a:p>
            <a:r>
              <a:rPr lang="pt-BR" sz="2400" dirty="0" smtClean="0"/>
              <a:t>A cobertura é superior (rol adicional ao exigido pela ANS)</a:t>
            </a:r>
          </a:p>
          <a:p>
            <a:r>
              <a:rPr lang="pt-BR" sz="2400" dirty="0" smtClean="0"/>
              <a:t>Atendimento é melhor (personalizado)</a:t>
            </a:r>
          </a:p>
          <a:p>
            <a:r>
              <a:rPr lang="pt-BR" sz="2400" dirty="0" smtClean="0"/>
              <a:t>Melhor acompanhamento do histórico de saúde dos beneficiários</a:t>
            </a:r>
          </a:p>
          <a:p>
            <a:r>
              <a:rPr lang="pt-BR" sz="2400" dirty="0" smtClean="0"/>
              <a:t>Planos de qualidade à baixo custo</a:t>
            </a:r>
          </a:p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8923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1357290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" descr="conjunt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6126117"/>
            <a:ext cx="4936909" cy="46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1071546"/>
            <a:ext cx="3781425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80" y="1500174"/>
            <a:ext cx="3652831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86380" y="3857628"/>
            <a:ext cx="385762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CaixaDeTexto 6"/>
          <p:cNvSpPr txBox="1"/>
          <p:nvPr/>
        </p:nvSpPr>
        <p:spPr>
          <a:xfrm>
            <a:off x="1571604" y="5715016"/>
            <a:ext cx="29289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Fonte: Folha, 30/01/2018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1643042" y="142852"/>
            <a:ext cx="7286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latin typeface="Arial" pitchFamily="34" charset="0"/>
                <a:cs typeface="Arial" pitchFamily="34" charset="0"/>
              </a:rPr>
              <a:t>Autogestão: tendência mundial?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23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1428728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" descr="conjunt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6126117"/>
            <a:ext cx="4936909" cy="46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1928794" y="214290"/>
            <a:ext cx="6858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latin typeface="Arial" pitchFamily="34" charset="0"/>
                <a:cs typeface="Arial" pitchFamily="34" charset="0"/>
              </a:rPr>
              <a:t>CGPAR inviabiliza as autogestões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1928794" y="1357298"/>
            <a:ext cx="6758006" cy="42862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800" dirty="0" smtClean="0"/>
              <a:t>Problema “de fundo” da CGPAR:</a:t>
            </a:r>
          </a:p>
          <a:p>
            <a:pPr>
              <a:buNone/>
            </a:pPr>
            <a:endParaRPr lang="pt-BR" sz="2800" dirty="0" smtClean="0"/>
          </a:p>
          <a:p>
            <a:pPr marL="0" indent="0" algn="just">
              <a:buNone/>
            </a:pPr>
            <a:r>
              <a:rPr lang="pt-BR" sz="2800" b="1" dirty="0" smtClean="0"/>
              <a:t>Não foi discutida com o setor de autogestão (representantes das autogestões e dos beneficiários/participantes)</a:t>
            </a:r>
          </a:p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8923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1428728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" descr="conjunt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6126117"/>
            <a:ext cx="4936909" cy="46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1928794" y="214290"/>
            <a:ext cx="68580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 smtClean="0">
                <a:latin typeface="Arial" pitchFamily="34" charset="0"/>
                <a:cs typeface="Arial" pitchFamily="34" charset="0"/>
              </a:rPr>
              <a:t>CGPAR inviabiliza as autogestões</a:t>
            </a:r>
            <a:endParaRPr lang="pt-B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1928794" y="1285860"/>
            <a:ext cx="6758006" cy="4697427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pt-BR" sz="2800" dirty="0" smtClean="0"/>
              <a:t>Aspecto formal:</a:t>
            </a:r>
          </a:p>
          <a:p>
            <a:pPr marL="514350" indent="-514350">
              <a:buNone/>
            </a:pPr>
            <a:endParaRPr lang="pt-BR" sz="2800" dirty="0" smtClean="0"/>
          </a:p>
          <a:p>
            <a:pPr marL="514350" indent="-514350" algn="just">
              <a:buNone/>
            </a:pPr>
            <a:r>
              <a:rPr lang="pt-BR" sz="2800" dirty="0" smtClean="0"/>
              <a:t>	i. CGPAR não tem competência para normatizar o objeto das Resoluções. Reduzir direitos só pode ser feito via Lei Ordinária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xmlns="" val="8923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1428728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" descr="conjunt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6126117"/>
            <a:ext cx="4936909" cy="46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1928794" y="214290"/>
            <a:ext cx="68580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 smtClean="0">
                <a:latin typeface="Arial" pitchFamily="34" charset="0"/>
                <a:cs typeface="Arial" pitchFamily="34" charset="0"/>
              </a:rPr>
              <a:t>CGPAR inviabiliza as autogestões</a:t>
            </a:r>
            <a:endParaRPr lang="pt-B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1928794" y="1357298"/>
            <a:ext cx="6758006" cy="441167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3000" dirty="0" smtClean="0"/>
              <a:t>2. Aspecto procedimental (quais critérios foram utilizados para fundamentar as determinações da CGPAR?):</a:t>
            </a:r>
          </a:p>
          <a:p>
            <a:pPr marL="514350" indent="-514350">
              <a:buNone/>
            </a:pPr>
            <a:endParaRPr lang="pt-BR" sz="3000" dirty="0" smtClean="0"/>
          </a:p>
          <a:p>
            <a:pPr marL="571500" indent="-571500">
              <a:buAutoNum type="alphaUcPeriod"/>
            </a:pPr>
            <a:r>
              <a:rPr lang="pt-BR" sz="3000" dirty="0" smtClean="0"/>
              <a:t>Teto de 8%:</a:t>
            </a:r>
          </a:p>
          <a:p>
            <a:pPr marL="571500" indent="-571500">
              <a:buNone/>
            </a:pPr>
            <a:r>
              <a:rPr lang="pt-BR" sz="3000" dirty="0" smtClean="0"/>
              <a:t>	i.  a média de gastos das empresas com plano de saúde dos seus empregados é de 12%;</a:t>
            </a:r>
          </a:p>
          <a:p>
            <a:pPr marL="571500" indent="-571500">
              <a:buNone/>
            </a:pPr>
            <a:r>
              <a:rPr lang="pt-BR" sz="3000" dirty="0" smtClean="0"/>
              <a:t>	ii. Inflação saúde é maior que reajustes salariais</a:t>
            </a:r>
          </a:p>
          <a:p>
            <a:pPr marL="571500" indent="-571500">
              <a:buAutoNum type="romanLcPeriod"/>
            </a:pPr>
            <a:endParaRPr lang="pt-BR" dirty="0" smtClean="0"/>
          </a:p>
          <a:p>
            <a:pPr marL="571500" indent="-571500">
              <a:buAutoNum type="romanLcPeriod"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8923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1428728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" descr="conjunt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6126117"/>
            <a:ext cx="4936909" cy="46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1928794" y="214290"/>
            <a:ext cx="68580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 smtClean="0">
                <a:latin typeface="Arial" pitchFamily="34" charset="0"/>
                <a:cs typeface="Arial" pitchFamily="34" charset="0"/>
              </a:rPr>
              <a:t>CGPAR inviabiliza as autogestões</a:t>
            </a:r>
            <a:endParaRPr lang="pt-B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1928794" y="1357298"/>
            <a:ext cx="6758006" cy="4625989"/>
          </a:xfrm>
        </p:spPr>
        <p:txBody>
          <a:bodyPr>
            <a:normAutofit/>
          </a:bodyPr>
          <a:lstStyle/>
          <a:p>
            <a:pPr marL="0" indent="-514350">
              <a:buNone/>
            </a:pPr>
            <a:r>
              <a:rPr lang="pt-BR" sz="2800" i="1" dirty="0" smtClean="0"/>
              <a:t>2. Aspecto procedimental (quais critérios foram utilizados para fundamentar as determinações da CGPAR?):</a:t>
            </a:r>
          </a:p>
          <a:p>
            <a:pPr marL="514350" indent="-514350">
              <a:buNone/>
            </a:pPr>
            <a:endParaRPr lang="pt-BR" sz="2800" dirty="0" smtClean="0"/>
          </a:p>
          <a:p>
            <a:pPr marL="571500" indent="-571500">
              <a:buNone/>
            </a:pPr>
            <a:r>
              <a:rPr lang="pt-BR" sz="2800" dirty="0" smtClean="0"/>
              <a:t>B. Mínimo de 20 mil vidas:</a:t>
            </a:r>
          </a:p>
          <a:p>
            <a:pPr marL="571500" indent="-571500">
              <a:buNone/>
            </a:pPr>
            <a:r>
              <a:rPr lang="pt-BR" sz="2800" dirty="0" smtClean="0"/>
              <a:t>	i.  Inviabiliza cerca de 30 autogestões</a:t>
            </a:r>
          </a:p>
          <a:p>
            <a:pPr marL="571500" indent="-571500">
              <a:buAutoNum type="romanLcPeriod"/>
            </a:pPr>
            <a:endParaRPr lang="pt-BR" dirty="0" smtClean="0"/>
          </a:p>
          <a:p>
            <a:pPr marL="571500" indent="-571500">
              <a:buAutoNum type="romanLcPeriod"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8923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721</TotalTime>
  <Words>339</Words>
  <Application>Microsoft Office PowerPoint</Application>
  <PresentationFormat>Apresentação na tela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Riscado</dc:creator>
  <cp:lastModifiedBy>user</cp:lastModifiedBy>
  <cp:revision>63</cp:revision>
  <dcterms:created xsi:type="dcterms:W3CDTF">2018-06-04T20:48:04Z</dcterms:created>
  <dcterms:modified xsi:type="dcterms:W3CDTF">2018-09-05T03:42:57Z</dcterms:modified>
</cp:coreProperties>
</file>