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70" r:id="rId15"/>
    <p:sldId id="309" r:id="rId16"/>
    <p:sldId id="310" r:id="rId17"/>
    <p:sldId id="311" r:id="rId18"/>
    <p:sldId id="312" r:id="rId19"/>
    <p:sldId id="313" r:id="rId20"/>
    <p:sldId id="332" r:id="rId21"/>
    <p:sldId id="374" r:id="rId22"/>
    <p:sldId id="372" r:id="rId23"/>
    <p:sldId id="373" r:id="rId24"/>
    <p:sldId id="375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56" r:id="rId49"/>
    <p:sldId id="357" r:id="rId50"/>
    <p:sldId id="358" r:id="rId51"/>
    <p:sldId id="359" r:id="rId52"/>
    <p:sldId id="360" r:id="rId53"/>
    <p:sldId id="361" r:id="rId54"/>
    <p:sldId id="362" r:id="rId55"/>
    <p:sldId id="363" r:id="rId56"/>
    <p:sldId id="371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37C1-01EB-4259-BFD7-8C01250F4672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6A9AB-6226-4BFD-BF3A-F8D7DDBD1F2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505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1505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5A84-DF39-42FD-9F3C-662711AD9335}" type="datetimeFigureOut">
              <a:rPr lang="pt-BR" smtClean="0"/>
              <a:pPr/>
              <a:t>04/09/2018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436B-472B-4235-B692-5F977EBA77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143932" cy="235745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Uma proposta de nova leitura estratégica sobre </a:t>
            </a:r>
            <a:r>
              <a:rPr lang="pt-BR" dirty="0" smtClean="0"/>
              <a:t>a </a:t>
            </a:r>
            <a:r>
              <a:rPr lang="pt-BR" dirty="0" smtClean="0"/>
              <a:t>Governança dos planos </a:t>
            </a:r>
            <a:r>
              <a:rPr lang="pt-BR" dirty="0" smtClean="0"/>
              <a:t>de previdência complementar das </a:t>
            </a:r>
            <a:r>
              <a:rPr lang="pt-BR" dirty="0" smtClean="0"/>
              <a:t>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143932" cy="3286148"/>
          </a:xfrm>
        </p:spPr>
        <p:txBody>
          <a:bodyPr>
            <a:normAutofit/>
          </a:bodyPr>
          <a:lstStyle/>
          <a:p>
            <a:r>
              <a:rPr lang="pt-BR" dirty="0" smtClean="0"/>
              <a:t>II Simpósio sobre Fundos de Previdência Complementar Fechada e Planos de Saúde de Autogestão</a:t>
            </a:r>
          </a:p>
          <a:p>
            <a:r>
              <a:rPr lang="pt-BR" dirty="0" smtClean="0"/>
              <a:t>Rio de Janeiro, RJ</a:t>
            </a:r>
          </a:p>
          <a:p>
            <a:r>
              <a:rPr lang="pt-BR" dirty="0" smtClean="0"/>
              <a:t>05.09.18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Realiza</a:t>
            </a:r>
            <a:r>
              <a:rPr lang="pt-BR" dirty="0">
                <a:solidFill>
                  <a:srgbClr val="002060"/>
                </a:solidFill>
              </a:rPr>
              <a:t>, também, a gestão dos Conselheiros de Administração representantes da União,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o acompanhamento e disponibilização das informações econômico-financeiras das empresas estatais, bem 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Realiza</a:t>
            </a:r>
            <a:r>
              <a:rPr lang="pt-BR" dirty="0">
                <a:solidFill>
                  <a:srgbClr val="002060"/>
                </a:solidFill>
              </a:rPr>
              <a:t>, também, a gestão dos Conselheiros de Administração representantes da União, </a:t>
            </a:r>
            <a:endParaRPr lang="pt-BR" dirty="0" smtClean="0">
              <a:solidFill>
                <a:srgbClr val="002060"/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o </a:t>
            </a:r>
            <a:r>
              <a:rPr lang="pt-BR" dirty="0">
                <a:solidFill>
                  <a:srgbClr val="002060"/>
                </a:solidFill>
              </a:rPr>
              <a:t>acompanhamento e disponibilização das informações econômico-financeiras das empresas estatais,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bem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Realiza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, também, a gestão dos Conselheiros de Administração representantes da União, o acompanhamento e disponibilização das informações econômico-financeiras das empresas estatais, </a:t>
            </a:r>
            <a:endParaRPr lang="pt-BR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bem </a:t>
            </a:r>
            <a:r>
              <a:rPr lang="pt-BR" dirty="0">
                <a:solidFill>
                  <a:srgbClr val="002060"/>
                </a:solidFill>
              </a:rPr>
              <a:t>como se manifesta sobre os pleitos das empresas estatais, no que se refere à política salarial, aprovação e eventuais modificações nos planos de previdência dessas empresas e seu quantitativo de empregados.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 Secretaria também orienta e motiva o </a:t>
            </a:r>
            <a:r>
              <a:rPr lang="pt-BR" dirty="0">
                <a:solidFill>
                  <a:srgbClr val="002060"/>
                </a:solidFill>
              </a:rPr>
              <a:t>aperfeiçoamento da gestão administrativa,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através do aumento da eficácia e transparência na atuação das empresas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federais.</a:t>
            </a:r>
          </a:p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Lei de Responsabilidade das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13.303/2016 busca o permanente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 Secretaria também orienta e motiva o </a:t>
            </a:r>
            <a:r>
              <a:rPr lang="pt-BR" dirty="0">
                <a:solidFill>
                  <a:srgbClr val="002060"/>
                </a:solidFill>
              </a:rPr>
              <a:t>aperfeiçoamento da gestão administrativa, </a:t>
            </a:r>
            <a:endParaRPr lang="pt-BR" dirty="0" smtClean="0">
              <a:solidFill>
                <a:srgbClr val="002060"/>
              </a:solidFill>
            </a:endParaRPr>
          </a:p>
          <a:p>
            <a:pPr algn="just" fontAlgn="base"/>
            <a:r>
              <a:rPr lang="pt-BR" dirty="0" smtClean="0">
                <a:solidFill>
                  <a:srgbClr val="002060"/>
                </a:solidFill>
              </a:rPr>
              <a:t>através </a:t>
            </a:r>
            <a:r>
              <a:rPr lang="pt-BR" dirty="0">
                <a:solidFill>
                  <a:srgbClr val="002060"/>
                </a:solidFill>
              </a:rPr>
              <a:t>do aumento da eficácia e transparência na atuação das empresas estatais </a:t>
            </a:r>
            <a:r>
              <a:rPr lang="pt-BR" dirty="0" smtClean="0">
                <a:solidFill>
                  <a:srgbClr val="002060"/>
                </a:solidFill>
              </a:rPr>
              <a:t>federais.</a:t>
            </a:r>
          </a:p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Lei de Responsabilidade das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13.303/2016 busca o permanente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cs typeface="Times New Roman" pitchFamily="18" charset="0"/>
              </a:rPr>
              <a:t>Secretaria de Coordenação e Governança das Empresas Estatais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1785926"/>
            <a:ext cx="8286808" cy="471490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também orienta e motiva o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aperfeiçoamento da gestão administrativa, através do aumento da eficácia e transparência na atuação das empresas estatais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federais.</a:t>
            </a:r>
          </a:p>
          <a:p>
            <a:pPr algn="just" fontAlgn="base"/>
            <a:r>
              <a:rPr lang="pt-BR" dirty="0" smtClean="0"/>
              <a:t>A </a:t>
            </a:r>
            <a:r>
              <a:rPr lang="pt-BR" dirty="0"/>
              <a:t>Lei de Responsabilidade das Estatais </a:t>
            </a:r>
            <a:r>
              <a:rPr lang="pt-BR" dirty="0" smtClean="0"/>
              <a:t>13.303/2016 busca o permanente </a:t>
            </a:r>
            <a:r>
              <a:rPr lang="pt-BR" dirty="0"/>
              <a:t>fortalecimento das empresas do Governo.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CGPAR é um órgão do Ministério do Planejamento Desenvolvimento e Gestão 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é um órgão do Ministério do Planejamento Desenvolvimento e Gestão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tem por finalidade tratar das matérias relacionadas com a Governança Corporativa nas empresas estatais federais 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federais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com a administração das participações societárias da União.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28605"/>
            <a:ext cx="8215370" cy="3171846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Comissão Interministerial de Governança Corporativa e de Administração de Participações Societárias da União - CGPAR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71472" y="3886200"/>
            <a:ext cx="7786742" cy="261463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CGPAR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é um órgão do Ministério do Planejamento Desenvolvimento e Gestão e </a:t>
            </a:r>
            <a:r>
              <a:rPr lang="pt-BR" dirty="0" smtClean="0">
                <a:solidFill>
                  <a:srgbClr val="002060"/>
                </a:solidFill>
              </a:rPr>
              <a:t>tem por finalidade tratar das matérias relacionadas com a Governança Corporativa nas empresas estatais </a:t>
            </a:r>
            <a:r>
              <a:rPr lang="pt-BR" dirty="0" smtClean="0"/>
              <a:t>federais </a:t>
            </a:r>
          </a:p>
          <a:p>
            <a:pPr algn="just"/>
            <a:r>
              <a:rPr lang="pt-BR" dirty="0" smtClean="0"/>
              <a:t>e com a administração das participações societárias da União.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0552"/>
            <a:ext cx="9144000" cy="5172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43031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</a:t>
            </a:r>
            <a:r>
              <a:rPr lang="pt-BR" dirty="0"/>
              <a:t>Nova Lei das </a:t>
            </a:r>
            <a:r>
              <a:rPr lang="pt-BR" dirty="0" smtClean="0"/>
              <a:t>Estatais</a:t>
            </a:r>
            <a:br>
              <a:rPr lang="pt-BR" dirty="0" smtClean="0"/>
            </a:br>
            <a:r>
              <a:rPr lang="pt-BR" dirty="0" smtClean="0"/>
              <a:t>Governança e Gestão</a:t>
            </a:r>
            <a:br>
              <a:rPr lang="pt-BR" dirty="0" smtClean="0"/>
            </a:br>
            <a:r>
              <a:rPr lang="pt-BR" dirty="0" smtClean="0">
                <a:cs typeface="Times New Roman" pitchFamily="18" charset="0"/>
              </a:rPr>
              <a:t>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b="1" dirty="0" smtClean="0">
                <a:cs typeface="Times New Roman" pitchFamily="18" charset="0"/>
              </a:rPr>
              <a:t>Objetivo da Lei </a:t>
            </a:r>
            <a:r>
              <a:rPr lang="pt-BR" dirty="0" smtClean="0">
                <a:cs typeface="Times New Roman" pitchFamily="18" charset="0"/>
              </a:rPr>
              <a:t>é o contexto do nosso debate </a:t>
            </a:r>
            <a:r>
              <a:rPr lang="pt-BR" dirty="0" smtClean="0">
                <a:cs typeface="Times New Roman" pitchFamily="18" charset="0"/>
              </a:rPr>
              <a:t>e </a:t>
            </a:r>
            <a:r>
              <a:rPr lang="pt-BR" dirty="0" smtClean="0">
                <a:cs typeface="Times New Roman" pitchFamily="18" charset="0"/>
              </a:rPr>
              <a:t>a </a:t>
            </a:r>
            <a:r>
              <a:rPr lang="pt-BR" b="1" dirty="0" smtClean="0">
                <a:cs typeface="Times New Roman" pitchFamily="18" charset="0"/>
              </a:rPr>
              <a:t>cobrança</a:t>
            </a:r>
            <a:r>
              <a:rPr lang="pt-BR" dirty="0" smtClean="0">
                <a:cs typeface="Times New Roman" pitchFamily="18" charset="0"/>
              </a:rPr>
              <a:t> deve ser em cada entidade ligada a uma empresa estatal. </a:t>
            </a:r>
            <a:br>
              <a:rPr lang="pt-BR" dirty="0" smtClean="0">
                <a:cs typeface="Times New Roman" pitchFamily="18" charset="0"/>
              </a:rPr>
            </a:b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Devemos dar nova leitura 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aos normativos da Lei das Estatais e a instrumentos como os 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Comitês de Usuários.</a:t>
            </a:r>
            <a:endParaRPr lang="pt-BR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6699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</a:t>
            </a:r>
            <a:r>
              <a:rPr lang="pt-BR" dirty="0"/>
              <a:t>Nova Lei das </a:t>
            </a:r>
            <a:r>
              <a:rPr lang="pt-BR" dirty="0" smtClean="0"/>
              <a:t>Estatais</a:t>
            </a:r>
            <a:br>
              <a:rPr lang="pt-BR" dirty="0" smtClean="0"/>
            </a:br>
            <a:r>
              <a:rPr lang="pt-BR" dirty="0" smtClean="0"/>
              <a:t>Governança e Gestão</a:t>
            </a:r>
            <a:br>
              <a:rPr lang="pt-BR" dirty="0" smtClean="0"/>
            </a:br>
            <a:r>
              <a:rPr lang="pt-BR" dirty="0" smtClean="0">
                <a:cs typeface="Times New Roman" pitchFamily="18" charset="0"/>
              </a:rPr>
              <a:t>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Objetivo da Lei </a:t>
            </a:r>
            <a:r>
              <a:rPr lang="pt-BR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é o contexto do nosso debate </a:t>
            </a:r>
            <a:r>
              <a:rPr lang="pt-BR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e </a:t>
            </a:r>
            <a:r>
              <a:rPr lang="pt-BR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a 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cobrança</a:t>
            </a:r>
            <a:r>
              <a:rPr lang="pt-BR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 deve ser em cada entidade ligada a uma empresa estatal. </a:t>
            </a:r>
            <a:br>
              <a:rPr lang="pt-BR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</a:br>
            <a:r>
              <a:rPr lang="pt-BR" b="1" dirty="0" smtClean="0">
                <a:cs typeface="Times New Roman" pitchFamily="18" charset="0"/>
              </a:rPr>
              <a:t>Devemos dar nova leitura </a:t>
            </a:r>
            <a:r>
              <a:rPr lang="pt-BR" b="1" dirty="0" smtClean="0">
                <a:cs typeface="Times New Roman" pitchFamily="18" charset="0"/>
              </a:rPr>
              <a:t>aos normativos da Lei das Estatais e a instrumentos como os </a:t>
            </a:r>
            <a:r>
              <a:rPr lang="pt-BR" b="1" dirty="0" smtClean="0">
                <a:cs typeface="Times New Roman" pitchFamily="18" charset="0"/>
              </a:rPr>
              <a:t>Comitês de Usuários.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1666699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As fraudes ocorridas no setor de Previdência Complementar provaram a necessidade de mudanças profundas  na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sua Governança </a:t>
            </a:r>
            <a:r>
              <a:rPr lang="pt-BR" dirty="0" smtClean="0"/>
              <a:t>e Gestão</a:t>
            </a:r>
            <a:br>
              <a:rPr lang="pt-BR" dirty="0" smtClean="0"/>
            </a:br>
            <a:r>
              <a:rPr lang="pt-BR" dirty="0" smtClean="0">
                <a:cs typeface="Times New Roman" pitchFamily="18" charset="0"/>
              </a:rPr>
              <a:t>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b="1" dirty="0" smtClean="0">
                <a:solidFill>
                  <a:schemeClr val="bg1">
                    <a:lumMod val="85000"/>
                  </a:schemeClr>
                </a:solidFill>
                <a:cs typeface="Times New Roman" pitchFamily="18" charset="0"/>
              </a:rPr>
              <a:t>Nesse sentido, está ultrapassada a estrutura de gestão das EFPC, calcadas em Conselhos Deliberativos como órgãos máximos das deliberações de nossos fundos de pensão.</a:t>
            </a:r>
            <a:endParaRPr lang="pt-BR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6699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592935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bg1">
                    <a:lumMod val="85000"/>
                  </a:schemeClr>
                </a:solidFill>
              </a:rPr>
              <a:t>As fraudes ocorridas no setor de Previdência Complementar provaram a necessidade de mudanças profundas  na</a:t>
            </a:r>
            <a:r>
              <a:rPr lang="pt-BR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pt-BR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t-BR" dirty="0" smtClean="0">
                <a:solidFill>
                  <a:schemeClr val="bg1">
                    <a:lumMod val="85000"/>
                  </a:schemeClr>
                </a:solidFill>
              </a:rPr>
              <a:t>Governança e Gestão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cs typeface="Times New Roman" pitchFamily="18" charset="0"/>
              </a:rPr>
              <a:t> </a:t>
            </a:r>
            <a:br>
              <a:rPr lang="pt-BR" dirty="0" smtClean="0">
                <a:cs typeface="Times New Roman" pitchFamily="18" charset="0"/>
              </a:rPr>
            </a:br>
            <a:r>
              <a:rPr lang="pt-BR" dirty="0" smtClean="0">
                <a:cs typeface="Times New Roman" pitchFamily="18" charset="0"/>
              </a:rPr>
              <a:t> </a:t>
            </a:r>
            <a:r>
              <a:rPr lang="pt-BR" b="1" dirty="0" smtClean="0">
                <a:cs typeface="Times New Roman" pitchFamily="18" charset="0"/>
              </a:rPr>
              <a:t>Nesse sentido, está ultrapassada a estrutura de gestão das EFPC, calcadas em Conselhos Deliberativos como órgãos máximos das deliberações de nossos fundos de pensão.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1666699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531813" y="3108325"/>
            <a:ext cx="81613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000000"/>
              </a:buClr>
              <a:buSzPct val="69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err="1" smtClean="0"/>
              <a:t>Qual</a:t>
            </a:r>
            <a:r>
              <a:rPr lang="en-GB" sz="3200" b="1" dirty="0" smtClean="0"/>
              <a:t> o novo </a:t>
            </a:r>
            <a:r>
              <a:rPr lang="en-GB" sz="3200" b="1" dirty="0" err="1" smtClean="0"/>
              <a:t>enfoque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pelo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qual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devemos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lutar</a:t>
            </a:r>
            <a:r>
              <a:rPr lang="en-GB" sz="3200" b="1" dirty="0" smtClean="0"/>
              <a:t>...</a:t>
            </a:r>
            <a:endParaRPr lang="en-GB" sz="3200" b="1" dirty="0"/>
          </a:p>
          <a:p>
            <a:pPr algn="ctr">
              <a:lnSpc>
                <a:spcPct val="98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GB" sz="1600" dirty="0">
                <a:solidFill>
                  <a:schemeClr val="tx1"/>
                </a:solidFill>
                <a:latin typeface="Arial" charset="0"/>
              </a:rPr>
            </a:br>
            <a:endParaRPr lang="en-GB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71604" y="428604"/>
            <a:ext cx="5357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i="1" dirty="0" smtClean="0"/>
              <a:t>Por quê...</a:t>
            </a:r>
            <a:endParaRPr lang="pt-BR" sz="4000" b="1" i="1" dirty="0" smtClean="0"/>
          </a:p>
        </p:txBody>
      </p:sp>
    </p:spTree>
  </p:cSld>
  <p:clrMapOvr>
    <a:masterClrMapping/>
  </p:clrMapOvr>
  <p:transition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 de Divulgações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 da Política de Informações aos diversos </a:t>
            </a:r>
            <a:r>
              <a:rPr lang="pt-BR" i="1" dirty="0" err="1" smtClean="0">
                <a:solidFill>
                  <a:srgbClr val="002060"/>
                </a:solidFill>
              </a:rPr>
              <a:t>stakeholders</a:t>
            </a:r>
            <a:r>
              <a:rPr lang="pt-BR" dirty="0" smtClean="0">
                <a:solidFill>
                  <a:srgbClr val="002060"/>
                </a:solidFill>
              </a:rPr>
              <a:t> envolvidos (</a:t>
            </a:r>
            <a:r>
              <a:rPr lang="pt-BR" b="1" dirty="0" smtClean="0"/>
              <a:t>inclusive os empregados</a:t>
            </a:r>
            <a:r>
              <a:rPr lang="pt-BR" dirty="0" smtClean="0">
                <a:solidFill>
                  <a:srgbClr val="002060"/>
                </a:solidFill>
              </a:rPr>
              <a:t>), seja na administração pública, seja na comunidade de atuação.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não é um item estranho às instituições financeiras comerciais ou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 de Divulgações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 da Política de Informações aos diversos </a:t>
            </a:r>
            <a:r>
              <a:rPr lang="pt-BR" i="1" dirty="0" err="1" smtClean="0">
                <a:solidFill>
                  <a:srgbClr val="002060"/>
                </a:solidFill>
              </a:rPr>
              <a:t>stakeholders</a:t>
            </a:r>
            <a:r>
              <a:rPr lang="pt-BR" dirty="0" smtClean="0">
                <a:solidFill>
                  <a:srgbClr val="002060"/>
                </a:solidFill>
              </a:rPr>
              <a:t> envolvidos (</a:t>
            </a:r>
            <a:r>
              <a:rPr lang="pt-BR" b="1" dirty="0" smtClean="0"/>
              <a:t>inclusive os empregados</a:t>
            </a:r>
            <a:r>
              <a:rPr lang="pt-BR" dirty="0" smtClean="0">
                <a:solidFill>
                  <a:srgbClr val="002060"/>
                </a:solidFill>
              </a:rPr>
              <a:t>), seja na administração pública, seja na comunidade de atuação. </a:t>
            </a:r>
          </a:p>
          <a:p>
            <a:pPr algn="just"/>
            <a:r>
              <a:rPr lang="pt-BR" dirty="0" smtClean="0"/>
              <a:t>Esse não é um item estranho às empresas de capital aberto e às instituições financeiras comerciais ou de fomento.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Atividades de Interesse Coletivo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Divulgação, em nota explicativa, dos dados operacionais e financeiros das atividades relacionadas aos fins da estatal, especialmente os que sejam relacionados ao Interesse Coletivo ou à segurança nacional.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também não é um item estranho às instituições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Atividades de Interesse Coletivo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Elaboração e Divulgação, em nota explicativa, dos dados operacionais e financeiros das atividades relacionadas aos fins da estatal, especialmente os que sejam relacionados ao Interesse Coletivo ou à segurança nacional.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Esse também não é um item estranho</a:t>
            </a:r>
            <a:r>
              <a:rPr lang="pt-BR" dirty="0" smtClean="0"/>
              <a:t> às empresas de capital aberto e</a:t>
            </a:r>
            <a:r>
              <a:rPr lang="pt-BR" dirty="0" smtClean="0">
                <a:solidFill>
                  <a:srgbClr val="002060"/>
                </a:solidFill>
              </a:rPr>
              <a:t> às instituições financeiras comerciais ou de fomento.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Políticas de Transações com Partes Relacionadas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Divulgação, em nota explicativa, de Políticas de Transações com Partes Relacionadas (abrangendo União e outras estatais) em conformidade com os requisitos de competitividade, conformidade, transparência.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Esse também não é um item estranho às empresas de capital aberto e às instituições financeiras comerciais ou de fomento.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87" r="3238"/>
          <a:stretch/>
        </p:blipFill>
        <p:spPr>
          <a:xfrm>
            <a:off x="285720" y="0"/>
            <a:ext cx="850112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19947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Políticas de Transações com Partes Relacionadas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Divulgação, em nota explicativa, de Políticas de Transações com Partes Relacionadas (abrangendo União e outras estatais) em conformidade com os requisitos de competitividade, conformidade, transparência.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Esse também não é um item estranho </a:t>
            </a:r>
            <a:r>
              <a:rPr lang="pt-BR" dirty="0" smtClean="0"/>
              <a:t>às empresas de capital aberto e</a:t>
            </a:r>
            <a:r>
              <a:rPr lang="pt-BR" dirty="0" smtClean="0">
                <a:solidFill>
                  <a:srgbClr val="002060"/>
                </a:solidFill>
              </a:rPr>
              <a:t> às instituições financeiras comerciais ou de fomento.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 anual de relatório integrado ou de sustentabilidade.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Relato Integrado é a divulgação de suas atividades e de forma adicional aos aspectos econômico-financeiros, considerações sobre os aspectos ambientais e sociais relevantes, estabelecendo uma agenda estruturada para tratar estas questões.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Divulgação anual de relatório integrado ou de sustentabilidade.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Relato Integrado é a divulgação de suas atividades e de forma adicional aos aspectos econômico-financeiros, considerações sobre os aspectos ambientais e sociais relevantes,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estabelecendo uma agenda estruturada para tratar estas questões.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Relatório Integrado ou de Sustentabilidade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Divulgação anual de relatório integrado ou de sustentabilidade.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Relato Integrado é a divulgação de suas atividades e de forma adicional aos aspectos econômico-financeiros, considerações sobre os aspectos ambientais e sociais relevantes,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estabelecendo uma agenda estruturada para tratar estas questões.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principais atividades desenvolvidas,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consistência das estruturas de controle,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fatores de risco, dados econômico-financeiros, comentários dos administradores sobre o desempenho da empresa, políticas e práticas de governança corporativa, descrição da composição e da remuneração da administração.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 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fatores de risco, dados econômico-financeiros,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comentários dos administradores sobre o desempenho da empresa,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e práticas de governança corporativa, descrição da composição e da remuneração da administração.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Divulgação de Informações Relevantes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000240"/>
            <a:ext cx="8358246" cy="44291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Divulgação Tempestiva e Atualizada de Informações Relevantes,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políticas e práticas de governança corporativa, descrição da composição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 da remuneração da administração.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Canal de Denúncias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Principais Tópicos de Discussão – órgãos sociais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857364"/>
            <a:ext cx="8215370" cy="464347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Elegibilidade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de Administração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Conselho Fiscal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Comitê de Auditoria Estatutário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Composição da Diretoria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Auditoria Interna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Canal de Denúncias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Código de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É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Licitações e Contratos</a:t>
            </a:r>
            <a:endParaRPr lang="pt-B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Secretaria de Coordenação e Governança das Empresas Estatais</a:t>
            </a:r>
            <a:endParaRPr lang="pt-BR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é um órgão do Ministério do Planejamento Desenvolvimento e Gestão 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pt-BR" dirty="0" smtClean="0"/>
              <a:t>Principais Tópicos de Discussão –</a:t>
            </a:r>
            <a:br>
              <a:rPr lang="pt-BR" dirty="0" smtClean="0"/>
            </a:br>
            <a:r>
              <a:rPr lang="pt-BR" dirty="0" smtClean="0"/>
              <a:t>Documentos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2071678"/>
            <a:ext cx="8143932" cy="4429156"/>
          </a:xfrm>
          <a:prstGeom prst="rect">
            <a:avLst/>
          </a:prstGeo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Carta Anual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Relatório de Sustentabilidade ou Relatório Integrado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Código de </a:t>
            </a:r>
            <a:r>
              <a:rPr lang="pt-BR" dirty="0">
                <a:solidFill>
                  <a:srgbClr val="002060"/>
                </a:solidFill>
              </a:rPr>
              <a:t>É</a:t>
            </a:r>
            <a:r>
              <a:rPr lang="pt-BR" dirty="0" smtClean="0">
                <a:solidFill>
                  <a:srgbClr val="002060"/>
                </a:solidFill>
              </a:rPr>
              <a:t>tica e Conduta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Licitações e Contratos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643073"/>
          </a:xfrm>
        </p:spPr>
        <p:txBody>
          <a:bodyPr/>
          <a:lstStyle/>
          <a:p>
            <a:r>
              <a:rPr lang="pt-BR" dirty="0" smtClean="0"/>
              <a:t>Principais Tópicos de Discussão –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8215370" cy="4786346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- Avaliação de desempenho dos </a:t>
            </a:r>
            <a:r>
              <a:rPr lang="pt-BR" dirty="0">
                <a:solidFill>
                  <a:srgbClr val="002060"/>
                </a:solidFill>
              </a:rPr>
              <a:t>ó</a:t>
            </a:r>
            <a:r>
              <a:rPr lang="pt-BR" dirty="0" smtClean="0">
                <a:solidFill>
                  <a:srgbClr val="002060"/>
                </a:solidFill>
              </a:rPr>
              <a:t>rgãos de governança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Gestão de Riscos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Estratégia de Longo Prazo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Socioambientais 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 Previsão de Sanções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Políticas e Treinamento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643073"/>
          </a:xfrm>
        </p:spPr>
        <p:txBody>
          <a:bodyPr/>
          <a:lstStyle/>
          <a:p>
            <a:r>
              <a:rPr lang="pt-BR" dirty="0" smtClean="0"/>
              <a:t>Principais Tópicos de Discussão –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714488"/>
            <a:ext cx="8215370" cy="4786346"/>
          </a:xfrm>
          <a:prstGeom prst="rect">
            <a:avLst/>
          </a:prstGeom>
        </p:spPr>
        <p:txBody>
          <a:bodyPr/>
          <a:lstStyle/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- Avaliação de desempenho dos </a:t>
            </a:r>
            <a:r>
              <a:rPr lang="pt-BR" dirty="0">
                <a:solidFill>
                  <a:srgbClr val="002060"/>
                </a:solidFill>
              </a:rPr>
              <a:t>ó</a:t>
            </a:r>
            <a:r>
              <a:rPr lang="pt-BR" dirty="0" smtClean="0">
                <a:solidFill>
                  <a:srgbClr val="002060"/>
                </a:solidFill>
              </a:rPr>
              <a:t>rgãos de governança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Gestão de Riscos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Estratégia de Longo Prazo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Políticas Socioambientais 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2060"/>
                </a:solidFill>
              </a:rPr>
              <a:t> Previsão de Sanções</a:t>
            </a:r>
          </a:p>
          <a:p>
            <a:pPr algn="just">
              <a:buFontTx/>
              <a:buChar char="-"/>
            </a:pP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Políticas e Treinamento</a:t>
            </a:r>
          </a:p>
          <a:p>
            <a:pPr algn="just">
              <a:buFontTx/>
              <a:buChar char="-"/>
            </a:pP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428736"/>
            <a:ext cx="8001056" cy="514353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Área de gestão de riscos e </a:t>
            </a:r>
            <a:r>
              <a:rPr lang="pt-BR" b="1" i="1" dirty="0" err="1" smtClean="0">
                <a:solidFill>
                  <a:srgbClr val="002060"/>
                </a:solidFill>
              </a:rPr>
              <a:t>compliance</a:t>
            </a:r>
            <a:r>
              <a:rPr lang="pt-BR" b="1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Trata-se de um importante mecanismo para combater a corrupção e fazer o acompanhamento de planos de saúde.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1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428596" y="1428736"/>
            <a:ext cx="8143932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Código de Conduta e Integridade</a:t>
            </a:r>
            <a:r>
              <a:rPr lang="pt-BR" dirty="0" smtClean="0">
                <a:solidFill>
                  <a:srgbClr val="002060"/>
                </a:solidFill>
              </a:rPr>
              <a:t> deverá conter princípios éticos  e sanções escalonadas por seu  descumprimento, deverá prever regras sobre nepotismo, recebimento de presentes ou de convites e divulgação de informações sobre a empresa.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Um Comitê de Ética pode prover o direito de defesa e o contraditório. 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2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357298"/>
            <a:ext cx="8358246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Comitê de Elegibilidade </a:t>
            </a:r>
            <a:r>
              <a:rPr lang="pt-BR" dirty="0" smtClean="0">
                <a:solidFill>
                  <a:srgbClr val="002060"/>
                </a:solidFill>
              </a:rPr>
              <a:t>verificará requisitos e vedações (válidos desde 01.07.16) para as indicações realizadas pelos órgãos competentes para o preenchimento de vagas na administração da empresa.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Incluindo gestores de planos de previdência e de saúde.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3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357298"/>
            <a:ext cx="8358246" cy="50006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Os </a:t>
            </a:r>
            <a:r>
              <a:rPr lang="pt-BR" b="1" dirty="0" smtClean="0">
                <a:solidFill>
                  <a:srgbClr val="002060"/>
                </a:solidFill>
              </a:rPr>
              <a:t>Mecanismos de Controle para as Indicações de administradores e conselheiros</a:t>
            </a:r>
            <a:r>
              <a:rPr lang="pt-BR" dirty="0" smtClean="0">
                <a:solidFill>
                  <a:srgbClr val="002060"/>
                </a:solidFill>
              </a:rPr>
              <a:t> são regras destinadas a evitar o </a:t>
            </a:r>
            <a:r>
              <a:rPr lang="pt-BR" b="1" dirty="0" smtClean="0">
                <a:solidFill>
                  <a:srgbClr val="002060"/>
                </a:solidFill>
              </a:rPr>
              <a:t>aparelhamento</a:t>
            </a:r>
            <a:r>
              <a:rPr lang="pt-BR" dirty="0" smtClean="0">
                <a:solidFill>
                  <a:srgbClr val="002060"/>
                </a:solidFill>
              </a:rPr>
              <a:t> ou partidarização da estatal, através do </a:t>
            </a:r>
            <a:r>
              <a:rPr lang="pt-BR" b="1" dirty="0" smtClean="0">
                <a:solidFill>
                  <a:srgbClr val="002060"/>
                </a:solidFill>
              </a:rPr>
              <a:t>Comitê de Elegibilidade</a:t>
            </a:r>
            <a:r>
              <a:rPr lang="pt-BR" dirty="0" smtClean="0">
                <a:solidFill>
                  <a:srgbClr val="002060"/>
                </a:solidFill>
              </a:rPr>
              <a:t>. 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4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O </a:t>
            </a:r>
            <a:r>
              <a:rPr lang="pt-BR" b="1" dirty="0" smtClean="0">
                <a:solidFill>
                  <a:srgbClr val="002060"/>
                </a:solidFill>
              </a:rPr>
              <a:t>Conselho de Administração</a:t>
            </a:r>
            <a:r>
              <a:rPr lang="pt-BR" dirty="0" smtClean="0">
                <a:solidFill>
                  <a:srgbClr val="002060"/>
                </a:solidFill>
              </a:rPr>
              <a:t> deverá subscrever a </a:t>
            </a:r>
            <a:r>
              <a:rPr lang="pt-BR" b="1" dirty="0" smtClean="0">
                <a:solidFill>
                  <a:srgbClr val="002060"/>
                </a:solidFill>
              </a:rPr>
              <a:t>Carta Anual </a:t>
            </a:r>
            <a:r>
              <a:rPr lang="pt-BR" dirty="0" smtClean="0">
                <a:solidFill>
                  <a:srgbClr val="002060"/>
                </a:solidFill>
              </a:rPr>
              <a:t>de justificação da missão pública</a:t>
            </a:r>
            <a:r>
              <a:rPr lang="pt-BR" dirty="0">
                <a:solidFill>
                  <a:srgbClr val="002060"/>
                </a:solidFill>
              </a:rPr>
              <a:t>.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Terá no mínimo 25% de membros independentes, indicados pelo órgão responsável.</a:t>
            </a: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Indicações de entidades representantes de nossos interesses.</a:t>
            </a: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5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00034" y="714356"/>
            <a:ext cx="7858180" cy="471490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Carta Anual do CA</a:t>
            </a:r>
            <a:r>
              <a:rPr lang="pt-BR" dirty="0" smtClean="0">
                <a:solidFill>
                  <a:srgbClr val="002060"/>
                </a:solidFill>
              </a:rPr>
              <a:t> explicitará os compromissos e objetivos de Políticas Públicas pela empresa, com definição clara: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dos recursos a serem empregados,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dos responsáveis e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de seus impactos econômico-financeiros, mensuráveis por indicadores objetivos. </a:t>
            </a:r>
          </a:p>
          <a:p>
            <a:pPr algn="just">
              <a:buNone/>
            </a:pPr>
            <a:endParaRPr lang="pt-BR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Ao final do exercício a consecução desses objetivos deve ser avaliada pelos interessados. 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357167"/>
            <a:ext cx="8101042" cy="1571635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Requisitos de Transparência – </a:t>
            </a:r>
            <a:br>
              <a:rPr lang="pt-BR" dirty="0" smtClean="0"/>
            </a:br>
            <a:r>
              <a:rPr lang="pt-BR" dirty="0" smtClean="0"/>
              <a:t>Carta Anual de Governança Corporativa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357430"/>
            <a:ext cx="8358246" cy="407196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Ampla divulgação ao público em geral de carta anual de governança corporativa, que consolide em um único documento as boas práticas adotadas.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Redigido em linguagem clara e direta.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A Secretaria é um órgão do Ministério do Planejamento Desenvolvimento e Gestão 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Criação de uma </a:t>
            </a:r>
            <a:r>
              <a:rPr lang="pt-BR" b="1" dirty="0" err="1" smtClean="0">
                <a:solidFill>
                  <a:srgbClr val="002060"/>
                </a:solidFill>
              </a:rPr>
              <a:t>Assembleia</a:t>
            </a:r>
            <a:r>
              <a:rPr lang="pt-BR" b="1" dirty="0" smtClean="0">
                <a:solidFill>
                  <a:srgbClr val="002060"/>
                </a:solidFill>
              </a:rPr>
              <a:t> Geral </a:t>
            </a:r>
            <a:r>
              <a:rPr lang="pt-BR" dirty="0" smtClean="0">
                <a:solidFill>
                  <a:srgbClr val="002060"/>
                </a:solidFill>
              </a:rPr>
              <a:t>para reforçar a governança, a transparência e o controle social nas empresas estatais.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Essa novidade busca reduzir o poder de governos frente a funções de Estado.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Pode aumentar o poder de fiscalização dos interessados.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6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Limites de recondução de administradores e conselheiros</a:t>
            </a:r>
            <a:r>
              <a:rPr lang="pt-BR" dirty="0" smtClean="0">
                <a:solidFill>
                  <a:srgbClr val="002060"/>
                </a:solidFill>
              </a:rPr>
              <a:t> têm por objetivo a oxigenação da administração e a gestão comprometidas com resultados.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Indica uma preferência pela rotatividade de pessoas e de grupos.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7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Divulgação de demonstrações financeiras trimestrais</a:t>
            </a:r>
            <a:r>
              <a:rPr lang="pt-BR" dirty="0" smtClean="0">
                <a:solidFill>
                  <a:srgbClr val="002060"/>
                </a:solidFill>
              </a:rPr>
              <a:t>, auditadas por auditor independente. 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Seria bom que aqui também houvesse rotatividade das auditorias.</a:t>
            </a:r>
          </a:p>
          <a:p>
            <a:pPr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8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214422"/>
            <a:ext cx="8501122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Criação de Canal de Denúncias</a:t>
            </a:r>
          </a:p>
          <a:p>
            <a:pPr algn="just"/>
            <a:r>
              <a:rPr lang="pt-BR" dirty="0" smtClean="0">
                <a:solidFill>
                  <a:srgbClr val="002060"/>
                </a:solidFill>
              </a:rPr>
              <a:t>Aproximando-se dos paradigmas privados de eficiência e comprometimento da alta administração com resultados mensuráveis.</a:t>
            </a:r>
          </a:p>
          <a:p>
            <a:pPr algn="just">
              <a:buNone/>
            </a:pP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9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1428736"/>
            <a:ext cx="8358246" cy="207170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Relatórios Anuais de Atividades de Auditoria Interna</a:t>
            </a:r>
            <a:r>
              <a:rPr lang="pt-BR" dirty="0" smtClean="0">
                <a:solidFill>
                  <a:srgbClr val="002060"/>
                </a:solidFill>
              </a:rPr>
              <a:t> – RAINT, é um requisito </a:t>
            </a:r>
            <a:r>
              <a:rPr lang="pt-BR" dirty="0">
                <a:solidFill>
                  <a:srgbClr val="002060"/>
                </a:solidFill>
              </a:rPr>
              <a:t>de </a:t>
            </a:r>
            <a:r>
              <a:rPr lang="pt-BR" dirty="0" smtClean="0">
                <a:solidFill>
                  <a:srgbClr val="002060"/>
                </a:solidFill>
              </a:rPr>
              <a:t>transparência, assegurada a proteção das informações sigilosas e das informações pessoais.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85800" y="285729"/>
            <a:ext cx="7772400" cy="1071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pt-BR" sz="3600" dirty="0">
                <a:solidFill>
                  <a:srgbClr val="002060"/>
                </a:solidFill>
              </a:rPr>
              <a:t>Principais Regras Relacionadas ao </a:t>
            </a:r>
            <a:r>
              <a:rPr lang="pt-BR" sz="3600" dirty="0" smtClean="0">
                <a:solidFill>
                  <a:srgbClr val="002060"/>
                </a:solidFill>
              </a:rPr>
              <a:t>Tema 9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785795"/>
            <a:ext cx="8001056" cy="928693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dirty="0" smtClean="0">
                <a:solidFill>
                  <a:srgbClr val="002060"/>
                </a:solidFill>
              </a:rPr>
              <a:t>Principais Regras Relacionadas ao Tema 10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500034" y="1928802"/>
            <a:ext cx="7858180" cy="471490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BR" b="1" dirty="0" smtClean="0"/>
              <a:t>Adequar o </a:t>
            </a:r>
            <a:r>
              <a:rPr lang="pt-BR" b="1" dirty="0" smtClean="0"/>
              <a:t>Estatuto (ou o Regulamento) </a:t>
            </a:r>
            <a:r>
              <a:rPr lang="pt-BR" dirty="0" smtClean="0"/>
              <a:t>é um requisito de transparência, pois o </a:t>
            </a:r>
            <a:r>
              <a:rPr lang="pt-BR" dirty="0" smtClean="0">
                <a:solidFill>
                  <a:srgbClr val="002060"/>
                </a:solidFill>
              </a:rPr>
              <a:t>documento principal deve adequar-se à autorização para sua criação, alterando órgãos sociais, instrumentos de controle e fiscalização.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531813" y="3108325"/>
            <a:ext cx="81613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000000"/>
              </a:buClr>
              <a:buSzPct val="69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/>
              <a:t>MUITO OBRIGADO!</a:t>
            </a:r>
          </a:p>
          <a:p>
            <a:pPr algn="ctr">
              <a:lnSpc>
                <a:spcPct val="98000"/>
              </a:lnSpc>
              <a:buClr>
                <a:srgbClr val="000000"/>
              </a:buClr>
              <a:buSzPct val="4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>
                <a:solidFill>
                  <a:schemeClr val="tx1"/>
                </a:solidFill>
                <a:latin typeface="Arial" charset="0"/>
              </a:rPr>
              <a:t/>
            </a:r>
            <a:br>
              <a:rPr lang="en-GB" sz="1600">
                <a:solidFill>
                  <a:schemeClr val="tx1"/>
                </a:solidFill>
                <a:latin typeface="Arial" charset="0"/>
              </a:rPr>
            </a:br>
            <a:endParaRPr lang="en-GB" sz="16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3276600" y="4365625"/>
            <a:ext cx="5181600" cy="1284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lnSpc>
                <a:spcPct val="50000"/>
              </a:lnSpc>
              <a:spcBef>
                <a:spcPct val="25000"/>
              </a:spcBef>
              <a:spcAft>
                <a:spcPct val="20000"/>
              </a:spcAft>
            </a:pPr>
            <a:endParaRPr lang="pt-BR" dirty="0">
              <a:solidFill>
                <a:schemeClr val="tx1"/>
              </a:solidFill>
              <a:latin typeface="Arial" charset="0"/>
            </a:endParaRPr>
          </a:p>
          <a:p>
            <a:pPr defTabSz="762000">
              <a:spcBef>
                <a:spcPct val="20000"/>
              </a:spcBef>
              <a:buClr>
                <a:srgbClr val="FF0000"/>
              </a:buClr>
              <a:buFont typeface="Monotype Sorts" pitchFamily="2" charset="2"/>
              <a:buNone/>
            </a:pPr>
            <a:r>
              <a:rPr lang="pt-BR" smtClean="0">
                <a:solidFill>
                  <a:schemeClr val="tx1"/>
                </a:solidFill>
                <a:latin typeface="Arial" charset="0"/>
              </a:rPr>
              <a:t>Luiz </a:t>
            </a:r>
            <a:r>
              <a:rPr lang="pt-BR" dirty="0" smtClean="0">
                <a:solidFill>
                  <a:schemeClr val="tx1"/>
                </a:solidFill>
                <a:latin typeface="Arial" charset="0"/>
              </a:rPr>
              <a:t>Borges</a:t>
            </a: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Telefone (21) 99124-8020</a:t>
            </a:r>
          </a:p>
          <a:p>
            <a:pPr defTabSz="762000">
              <a:spcBef>
                <a:spcPct val="20000"/>
              </a:spcBef>
              <a:buClr>
                <a:srgbClr val="FF0000"/>
              </a:buClr>
            </a:pPr>
            <a:r>
              <a:rPr lang="pt-BR" dirty="0" smtClean="0">
                <a:latin typeface="Arial" charset="0"/>
              </a:rPr>
              <a:t>lxborges@globo.com</a:t>
            </a:r>
            <a:endParaRPr lang="pt-BR" dirty="0">
              <a:latin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571604" y="428604"/>
            <a:ext cx="5357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1" i="1" dirty="0" smtClean="0"/>
              <a:t>“O Tempo Não Pára...”</a:t>
            </a: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</a:t>
            </a:r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e é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– e da proposta do Orçamento de Investimentos – OI</a:t>
            </a:r>
            <a:r>
              <a:rPr lang="pt-BR" dirty="0">
                <a:solidFill>
                  <a:schemeClr val="bg1">
                    <a:lumMod val="95000"/>
                  </a:schemeClr>
                </a:solidFill>
              </a:rPr>
              <a:t>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643998" cy="2286016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cs typeface="Times New Roman" pitchFamily="18" charset="0"/>
              </a:rPr>
              <a:t>Órgãos governamentais responsáveis por legislar a respeito das imposições da Lei 13.303 </a:t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/>
            </a:r>
            <a:br>
              <a:rPr lang="pt-BR" sz="3200" dirty="0" smtClean="0">
                <a:cs typeface="Times New Roman" pitchFamily="18" charset="0"/>
              </a:rPr>
            </a:br>
            <a:r>
              <a:rPr lang="pt-BR" sz="3200" dirty="0" smtClean="0">
                <a:cs typeface="Times New Roman" pitchFamily="18" charset="0"/>
              </a:rPr>
              <a:t>Secretaria de Coordenação e Governança das Empresas Estatais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357158" y="2643182"/>
            <a:ext cx="8358246" cy="38576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lang="pt-BR" dirty="0" smtClean="0"/>
              <a:t>A Secretaria é um órgão do Ministério do Planejamento Desenvolvimento e Gestão e é </a:t>
            </a:r>
            <a:r>
              <a:rPr lang="pt-BR" dirty="0"/>
              <a:t>responsável pela elaboração do Programa de Dispêndios Globais – PDG – e da proposta do Orçamento de Investimentos – OI – das empresas em que a União detenha, direta ou indiretamente, a maioria do capital social.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2329</Words>
  <Application>Microsoft Office PowerPoint</Application>
  <PresentationFormat>Apresentação na tela (4:3)</PresentationFormat>
  <Paragraphs>179</Paragraphs>
  <Slides>56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57" baseType="lpstr">
      <vt:lpstr>Tema do Office</vt:lpstr>
      <vt:lpstr>Uma proposta de nova leitura estratégica sobre a Governança dos planos de previdência complementar das estatais</vt:lpstr>
      <vt:lpstr>Slide 2</vt:lpstr>
      <vt:lpstr>Slide 3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Órgãos governamentais responsáveis por legislar a respeito das imposições da Lei 13.303   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Secretaria de Coordenação e Governança das Empresas Estatais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Comissão Interministerial de Governança Corporativa e de Administração de Participações Societárias da União - CGPAR</vt:lpstr>
      <vt:lpstr>A Nova Lei das Estatais Governança e Gestão    Objetivo da Lei é o contexto do nosso debate e a cobrança deve ser em cada entidade ligada a uma empresa estatal.  Devemos dar nova leitura aos normativos da Lei das Estatais e a instrumentos como os Comitês de Usuários.</vt:lpstr>
      <vt:lpstr>A Nova Lei das Estatais Governança e Gestão    Objetivo da Lei é o contexto do nosso debate e a cobrança deve ser em cada entidade ligada a uma empresa estatal.  Devemos dar nova leitura aos normativos da Lei das Estatais e a instrumentos como os Comitês de Usuários.</vt:lpstr>
      <vt:lpstr>As fraudes ocorridas no setor de Previdência Complementar provaram a necessidade de mudanças profundas  na sua Governança e Gestão    Nesse sentido, está ultrapassada a estrutura de gestão das EFPC, calcadas em Conselhos Deliberativos como órgãos máximos das deliberações de nossos fundos de pensão.</vt:lpstr>
      <vt:lpstr>As fraudes ocorridas no setor de Previdência Complementar provaram a necessidade de mudanças profundas  na Governança e Gestão    Nesse sentido, está ultrapassada a estrutura de gestão das EFPC, calcadas em Conselhos Deliberativos como órgãos máximos das deliberações de nossos fundos de pensão.</vt:lpstr>
      <vt:lpstr>Slide 24</vt:lpstr>
      <vt:lpstr>Requisitos de Transparência –  Política de Divulgações</vt:lpstr>
      <vt:lpstr>Requisitos de Transparência –  Política de Divulgações</vt:lpstr>
      <vt:lpstr>Requisitos de Transparência –  Divulgação de Atividades de Interesse Coletivo</vt:lpstr>
      <vt:lpstr>Requisitos de Transparência –  Divulgação de Atividades de Interesse Coletivo</vt:lpstr>
      <vt:lpstr>Requisitos de Transparência –  Políticas de Transações com Partes Relacionadas</vt:lpstr>
      <vt:lpstr>Requisitos de Transparência –  Políticas de Transações com Partes Relacionadas</vt:lpstr>
      <vt:lpstr>Requisitos de Transparência –  Relatório Integrado ou de Sustentabilidade</vt:lpstr>
      <vt:lpstr>Requisitos de Transparência –  Relatório Integrado ou de Sustentabilidade</vt:lpstr>
      <vt:lpstr>Requisitos de Transparência –  Relatório Integrado ou de Sustentabilidade</vt:lpstr>
      <vt:lpstr>Requisitos de Transparência –  Divulgação de Informações Relevantes</vt:lpstr>
      <vt:lpstr>Requisitos de Transparência –  Divulgação de Informações Relevantes</vt:lpstr>
      <vt:lpstr>Requisitos de Transparência –  Divulgação de Informações Relevantes</vt:lpstr>
      <vt:lpstr>Principais Tópicos de Discussão – órgãos sociais</vt:lpstr>
      <vt:lpstr>Principais Tópicos de Discussão – órgãos sociais</vt:lpstr>
      <vt:lpstr>Principais Tópicos de Discussão – Documentos</vt:lpstr>
      <vt:lpstr>Principais Tópicos de Discussão – Documentos</vt:lpstr>
      <vt:lpstr>Principais Tópicos de Discussão –  </vt:lpstr>
      <vt:lpstr>Principais Tópicos de Discussão –  </vt:lpstr>
      <vt:lpstr>Slide 43</vt:lpstr>
      <vt:lpstr>Slide 44</vt:lpstr>
      <vt:lpstr>Slide 45</vt:lpstr>
      <vt:lpstr>Slide 46</vt:lpstr>
      <vt:lpstr>Slide 47</vt:lpstr>
      <vt:lpstr>Slide 48</vt:lpstr>
      <vt:lpstr>Requisitos de Transparência –  Carta Anual de Governança Corporativa</vt:lpstr>
      <vt:lpstr>Slide 50</vt:lpstr>
      <vt:lpstr>Slide 51</vt:lpstr>
      <vt:lpstr>Slide 52</vt:lpstr>
      <vt:lpstr>Slide 53</vt:lpstr>
      <vt:lpstr>Slide 54</vt:lpstr>
      <vt:lpstr>Principais Regras Relacionadas ao Tema 10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56</cp:revision>
  <dcterms:created xsi:type="dcterms:W3CDTF">2018-07-22T14:08:35Z</dcterms:created>
  <dcterms:modified xsi:type="dcterms:W3CDTF">2018-09-05T03:43:17Z</dcterms:modified>
</cp:coreProperties>
</file>