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95" r:id="rId3"/>
    <p:sldId id="310" r:id="rId4"/>
    <p:sldId id="311" r:id="rId5"/>
    <p:sldId id="312" r:id="rId6"/>
    <p:sldId id="313" r:id="rId7"/>
    <p:sldId id="261" r:id="rId8"/>
    <p:sldId id="264" r:id="rId9"/>
    <p:sldId id="265" r:id="rId10"/>
    <p:sldId id="262" r:id="rId11"/>
    <p:sldId id="266" r:id="rId12"/>
    <p:sldId id="263" r:id="rId13"/>
    <p:sldId id="267" r:id="rId14"/>
    <p:sldId id="268" r:id="rId15"/>
    <p:sldId id="282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14" r:id="rId41"/>
    <p:sldId id="315" r:id="rId42"/>
    <p:sldId id="316" r:id="rId43"/>
    <p:sldId id="317" r:id="rId44"/>
    <p:sldId id="283" r:id="rId4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C37C1-01EB-4259-BFD7-8C01250F4672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6A9AB-6226-4BFD-BF3A-F8D7DDBD1F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928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1505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71411-40FA-4C21-8F76-564A4764FE5B}" type="slidenum">
              <a:rPr lang="pt-B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B5A84-DF39-42FD-9F3C-662711AD9335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335758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Impactos da Resolução CGPAR 23 sobre o plano de saúde do Sistema BNDES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7290" y="3286124"/>
            <a:ext cx="6400800" cy="2681294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II Simpósio da AAPBB (Fundos de Previdência e Planos de Saúde)</a:t>
            </a:r>
          </a:p>
          <a:p>
            <a:r>
              <a:rPr lang="pt-BR" dirty="0" smtClean="0"/>
              <a:t>Este evento tem por objeto defender os planos de saúde das estatais federais, com foco no PAS do Sistema BNDES </a:t>
            </a:r>
          </a:p>
          <a:p>
            <a:r>
              <a:rPr lang="pt-BR" dirty="0" smtClean="0"/>
              <a:t>5 de setembro de 2018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8452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087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Requisitos para nomeação ou recondução de representantes na Diretoria Executiva e nos Conselhos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Analisar mudanças na estratégia para composição do Conselho Deliberativo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145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Implementação e monitoramento de planos de metas para a Diretoria da Autogestão 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31.12.2019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970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087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Requisitos para nomeação ou recondução de representantes na Diretoria Executiva e nos Conselhos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1454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Implementação e monitoramento de planos de metas para a Diretoria da Autogestão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31.12.2019</a:t>
                      </a:r>
                    </a:p>
                    <a:p>
                      <a:pPr algn="ctr"/>
                      <a:endParaRPr lang="pt-BR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ACOMPANHAR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Planos de Metas e Carta Anual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 Aumento</a:t>
                      </a:r>
                      <a:r>
                        <a:rPr lang="pt-BR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representação CD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603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autogestão, plano de saúde, reembolso, custeio, folha de pagamento ou de proventos e empresa estatal)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Limite para participação do custeio sobre a folha de pagamento - mínimo entre 8%  ou  percentual do ano anterior acrescido de 10%  PARIDADE do custeio entre beneficiários e empresa estatal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de criação do benefício na modalidade de autogestão por RH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8471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autogestão, plano de saúde, reembolso, custeio, folha de pagamento ou de proventos e empresa estatal)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Limite para participação do custeio sobre a folha de pagamento - mínimo entre 8%  ou  percentual do ano anterior acrescido de 10%  PARIDADE do custeio entre beneficiários e empresa estatal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Solicitar valores da folha à estatal e relatório gerencial (dez/2017) à gestora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de criação do benefício na modalidade de autogestão por RH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603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autogestão, plano de saúde, reembolso, custeio, folha de pagamento ou de proventos e empresa estatal)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Limite para participação do custeio sobre a folha de pagamento - mínimo entre 8%  ou  percentual do ano anterior acrescido de 10%  PARIDADE do custeio entre beneficiários e empresa estatal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de criação do benefício na modalidade de autogestão por RH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Inconsistência com o mercado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9607" y="146296"/>
            <a:ext cx="8866889" cy="2996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 smtClean="0"/>
              <a:t>Transição da modalidade </a:t>
            </a:r>
            <a:r>
              <a:rPr lang="pt-BR" b="1" dirty="0"/>
              <a:t>de RH para Caixa de </a:t>
            </a:r>
            <a:r>
              <a:rPr lang="pt-BR" b="1" dirty="0" smtClean="0"/>
              <a:t>Assistência</a:t>
            </a:r>
            <a:r>
              <a:rPr lang="pt-BR" b="1" dirty="0"/>
              <a:t>, sendo instituída a Postal </a:t>
            </a:r>
            <a:r>
              <a:rPr lang="pt-BR" b="1" dirty="0" smtClean="0"/>
              <a:t>Saúde (2013)</a:t>
            </a:r>
            <a:endParaRPr lang="pt-BR" b="1" dirty="0"/>
          </a:p>
          <a:p>
            <a:pPr algn="just"/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12" t="18750" r="18093" b="14485"/>
          <a:stretch/>
        </p:blipFill>
        <p:spPr bwMode="auto">
          <a:xfrm>
            <a:off x="169607" y="1484785"/>
            <a:ext cx="8866889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8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0791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916781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1678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da empresa estatal participar como mantenedora (casos</a:t>
                      </a:r>
                      <a:r>
                        <a:rPr lang="pt-BR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FAPES e Real Grandeza</a:t>
                      </a:r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Analisar impacto da mudança –de mantenedora para patrocinadora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47764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Quantidade mínima de beneficiários para instituição ou criação de benefício na modalidade autogestão é de 20 mil vidas na operadora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47764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7º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ao Conselho de Administração de proposta para enquadramento na regra de 20 mil vidas por operadora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Julho/2019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39481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916781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1678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da empresa estatal participar como mantenedora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47764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Quantidade mínima de beneficiários para instituição ou criação de benefício na modalidade autogestão é de 20 mil vidas na operadora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Questão das 20 mil vidas carece de explicação técnica consistente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47764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7º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ao Conselho de Administração de proposta para enquadramento na regra de 20 mil vidas por operadora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Julho/2019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2148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98345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8345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5º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Vedação da empresa estatal participar como mantenedora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2396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6º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Quantidade mínima de beneficiários para instituição ou criação de benefício na modalidade autogestão é de 20 mil vidas na operadora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2396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7º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ao Conselho de Administração de proposta para enquadramento na regra de 20 mil vidas por operadora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Prazo Julho/2019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Acompanhar ações de enquadramento 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5214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1017518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1751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8º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, vedação do benefício na condição de pós-emprego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Análise da consultoria jurídica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995919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9º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oferta do benefício com cobrança de mensalidade, mecanismos de regulação, carência, limitação de tipo de dependentes (cônjuge/companheiro, filhos e menores sob guarda) 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ADQUIRIDO, deverá ser feita a adequação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8402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10º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235745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Uma proposta de nova leitura estratégica sobre o acompanhamento da Governança dos planos de saúde das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034" y="3000372"/>
            <a:ext cx="8143932" cy="328614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De acordo com as decisões aprovadas no Seminário promovido em Brasília em 28 de junho de 2018 e organizado pela FENAE, a UNIDASPREV estendeu seu objeto à defesa dos interesses de suas associadas (entidades de representação de participantes em planos de previdência complementar) quanto a planos de saúde.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5214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1017518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1751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8º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ADQURIDO, vedação do benefício na condição de pós-emprego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995919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9º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oferta do benefício com cobrança de mensalidade, mecanismos de regulação, carência, limitação de tipo de dependentes (cônjuge/companheiro, filhos e menores sob guarda) 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ADQUIRIDO,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deverá ser feita a adequação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Análise da consultoria jurídica sobre direito adquirido e atuação conjunta em outros itens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8402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10º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5214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1017518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1751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8º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ADQURIDO, vedação do benefício na condição de pós-emprego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995919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9º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oferta do benefício com cobrança de mensalidade, mecanismos de regulação, carência, limitação de tipo de dependentes (cônjuge/companheiro, filhos e menores sob guarda) 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ADQUIRIDO, deverá ser feita a adequação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8402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10º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Analisar impacto na atratividade profissional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6"/>
          <a:ext cx="7286676" cy="4895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49381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4938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11º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da mudança dos editais dos processos seletivos - não prever o oferecimento do benefício de assistência à saúde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Analisar impacto na atratividade profissional (Correios)</a:t>
                      </a:r>
                    </a:p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5302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12º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PARIDADE no custeio na modalidade reembolso, participação da estatal limitada à participação do empregado, e ao valor máximo individual autorizado 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10473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13º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PARIDADE no custeio na modalidade plano de saúde contratado no mercado, participação da estatal limitada à participação do empregado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4786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11º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da mudança dos editais dos processos seletivos - não prever o oferecimento do benefício de assistência à saúde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Artigo12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PARIDADE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no custeio na modalidade reembolso, participação da estatal limitada à participação do empregado, e ao valor máximo individual autorizado 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Inconsistências nas informações sobre custeio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8670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13º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4786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11º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da mudança dos editais dos processos seletivos - não prever o oferecimento do benefício de assistência à saúde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Artigo12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PARIDADE no custeio na modalidade reembolso, participação da estatal limitada à participação do empregado, e ao valor máximo individual autorizado 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8670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13º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Fechamento dos planos que não atendem à Resolução para  novas adesões. Para novos empregados a oferta somente está autorizada na modalidade reembolso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39750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20925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14º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ao Comitê de Auditoria o acompanhamento gerencial sistemático da contabilidade da autogestão por RH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Verificar a disponibilização pela transparência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Artigo15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mudança do Acordo Coletivo - não prever o detalhamento do benefício de assistência à saúde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36996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14º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da mudança dos editais dos processos seletivos - não prever o oferecimento do benefício de assistência à saúde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Artigo15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mudança do Acordo Coletivo - não prever o detalhamento do benefício de assistência à saúde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Eventual </a:t>
                      </a:r>
                      <a:r>
                        <a:rPr lang="pt-BR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judicialização</a:t>
                      </a:r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– sugestão de arbitragem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38325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16º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, mudança dos normativos internos para adequação à Resolução CGPAR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Análise da consultoria jurídica sobre direito adquirido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Artigo17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Instituição de prazo de adequação - 48 meses da data da vigência da Resolução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8572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23,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500034" y="928670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1428737"/>
          <a:ext cx="7286676" cy="36996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500524"/>
                <a:gridCol w="1571636"/>
              </a:tblGrid>
              <a:tr h="933886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338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16º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RESPEITADO O DIREITO ADQURIDO, mudança dos normativos internos para adequação à Resolução CGPAR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318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Artigo17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Instituição de prazo de adequação - 48 meses da data da vigência da Resolução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Prazo 26/1/2022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Acompanhar por comissão mista  comparando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ações e cronograma nas diversas estatais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ítulo 1"/>
          <p:cNvSpPr>
            <a:spLocks noGrp="1"/>
          </p:cNvSpPr>
          <p:nvPr>
            <p:ph type="title" idx="4294967295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r>
              <a:rPr lang="pt-BR" dirty="0" smtClean="0"/>
              <a:t>Análise de pontos externos ao plano</a:t>
            </a:r>
            <a:endParaRPr lang="pt-BR" dirty="0"/>
          </a:p>
        </p:txBody>
      </p:sp>
      <p:sp>
        <p:nvSpPr>
          <p:cNvPr id="113667" name="Espaço Reservado para Texto 2"/>
          <p:cNvSpPr>
            <a:spLocks noGrp="1"/>
          </p:cNvSpPr>
          <p:nvPr>
            <p:ph type="body" idx="4294967295"/>
          </p:nvPr>
        </p:nvSpPr>
        <p:spPr bwMode="auto">
          <a:xfrm>
            <a:off x="428596" y="1571612"/>
            <a:ext cx="3767137" cy="762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b"/>
          <a:lstStyle/>
          <a:p>
            <a:pPr marL="0" indent="0" algn="ctr" defTabSz="914400">
              <a:lnSpc>
                <a:spcPts val="26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lang="pt-BR" sz="3300" b="1">
                <a:solidFill>
                  <a:schemeClr val="accent1"/>
                </a:solidFill>
              </a:rPr>
              <a:t>Oportunidades</a:t>
            </a:r>
          </a:p>
        </p:txBody>
      </p:sp>
      <p:sp>
        <p:nvSpPr>
          <p:cNvPr id="113668" name="Espaço Reservado para Conteúdo 3"/>
          <p:cNvSpPr>
            <a:spLocks noGrp="1"/>
          </p:cNvSpPr>
          <p:nvPr>
            <p:ph sz="half" idx="4294967295"/>
          </p:nvPr>
        </p:nvSpPr>
        <p:spPr bwMode="auto">
          <a:xfrm>
            <a:off x="357158" y="2571744"/>
            <a:ext cx="3960812" cy="381793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defTabSz="914400">
              <a:spcBef>
                <a:spcPct val="20000"/>
              </a:spcBef>
            </a:pPr>
            <a:r>
              <a:rPr lang="pt-BR" sz="2800" dirty="0" smtClean="0"/>
              <a:t>Provar que o modelo do PAS é a melhor garantia para enfrentar a “inflação saúde”</a:t>
            </a:r>
          </a:p>
          <a:p>
            <a:pPr marL="342900" indent="-342900" defTabSz="914400">
              <a:spcBef>
                <a:spcPct val="20000"/>
              </a:spcBef>
            </a:pPr>
            <a:r>
              <a:rPr lang="pt-BR" sz="2800" dirty="0" smtClean="0"/>
              <a:t>Provar a superioridade da atual forma de remuneração de prestadores de serviços</a:t>
            </a:r>
            <a:endParaRPr lang="pt-BR" sz="2800" dirty="0"/>
          </a:p>
        </p:txBody>
      </p:sp>
      <p:sp>
        <p:nvSpPr>
          <p:cNvPr id="113669" name="Espaço Reservado para Texto 4"/>
          <p:cNvSpPr>
            <a:spLocks noGrp="1"/>
          </p:cNvSpPr>
          <p:nvPr>
            <p:ph type="body" sz="quarter" idx="4294967295"/>
          </p:nvPr>
        </p:nvSpPr>
        <p:spPr bwMode="auto">
          <a:xfrm>
            <a:off x="4572000" y="1557338"/>
            <a:ext cx="3767138" cy="762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b"/>
          <a:lstStyle/>
          <a:p>
            <a:pPr marL="0" indent="0" algn="ctr" defTabSz="914400">
              <a:lnSpc>
                <a:spcPts val="26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lang="pt-BR" sz="4000" b="1">
                <a:solidFill>
                  <a:schemeClr val="accent1"/>
                </a:solidFill>
              </a:rPr>
              <a:t>Ameaças</a:t>
            </a:r>
          </a:p>
        </p:txBody>
      </p:sp>
      <p:sp>
        <p:nvSpPr>
          <p:cNvPr id="113670" name="Espaço Reservado para Conteúdo 5"/>
          <p:cNvSpPr>
            <a:spLocks noGrp="1"/>
          </p:cNvSpPr>
          <p:nvPr>
            <p:ph sz="quarter" idx="4294967295"/>
          </p:nvPr>
        </p:nvSpPr>
        <p:spPr bwMode="auto">
          <a:xfrm>
            <a:off x="4572000" y="2565400"/>
            <a:ext cx="4103688" cy="3816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normAutofit fontScale="62500" lnSpcReduction="20000"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grande parte dos planos de autogestão enfrentam problemas de déficits;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800" dirty="0" smtClean="0">
                <a:latin typeface="Calibri" pitchFamily="34" charset="0"/>
              </a:rPr>
              <a:t>A “inflação saúde” apresenta taxas de crescimento acima dos demais indicadores inflacionários do mercado, 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800" dirty="0" smtClean="0">
                <a:latin typeface="Calibri" pitchFamily="34" charset="0"/>
              </a:rPr>
              <a:t>elevado crescimento das despesas assistenciais em </a:t>
            </a:r>
            <a:r>
              <a:rPr lang="pt-BR" sz="2800" dirty="0" err="1" smtClean="0">
                <a:latin typeface="Calibri" pitchFamily="34" charset="0"/>
              </a:rPr>
              <a:t>consequência</a:t>
            </a:r>
            <a:r>
              <a:rPr lang="pt-BR" sz="2800" dirty="0" smtClean="0">
                <a:latin typeface="Calibri" pitchFamily="34" charset="0"/>
              </a:rPr>
              <a:t> do surgimento de novas tecnologias; 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800" dirty="0" smtClean="0">
                <a:latin typeface="Calibri" pitchFamily="34" charset="0"/>
              </a:rPr>
              <a:t>modelo de remuneração aos prestadores de serviços assistenciais;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800" dirty="0" smtClean="0">
                <a:latin typeface="Calibri" pitchFamily="34" charset="0"/>
              </a:rPr>
              <a:t>envelhecimento da população.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endParaRPr lang="pt-BR" sz="2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endParaRPr lang="pt-BR" sz="2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defTabSz="914400">
              <a:spcBef>
                <a:spcPct val="20000"/>
              </a:spcBef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CGPAR é um órgão do Ministério do Planejamento Desenvolvimento e Gestão e tem por finalidade tratar das matérias relacionadas com a Governança Corporativa nas empresas estatais federais e com a administração das participações societárias da União.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ítulo 1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r>
              <a:rPr lang="pt-BR" dirty="0" smtClean="0"/>
              <a:t>Análise de pontos internos ao plano</a:t>
            </a:r>
            <a:endParaRPr lang="pt-BR" dirty="0"/>
          </a:p>
        </p:txBody>
      </p:sp>
      <p:sp>
        <p:nvSpPr>
          <p:cNvPr id="115715" name="Espaço Reservado para Texto 2"/>
          <p:cNvSpPr>
            <a:spLocks noGrp="1"/>
          </p:cNvSpPr>
          <p:nvPr>
            <p:ph type="body" idx="4294967295"/>
          </p:nvPr>
        </p:nvSpPr>
        <p:spPr bwMode="auto">
          <a:xfrm>
            <a:off x="539750" y="1628775"/>
            <a:ext cx="3767138" cy="762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b"/>
          <a:lstStyle/>
          <a:p>
            <a:pPr marL="0" indent="0" algn="ctr" defTabSz="914400">
              <a:lnSpc>
                <a:spcPts val="26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lang="pt-BR" sz="3300" b="1">
                <a:solidFill>
                  <a:schemeClr val="accent1"/>
                </a:solidFill>
              </a:rPr>
              <a:t>Pontos Fortes</a:t>
            </a:r>
          </a:p>
        </p:txBody>
      </p:sp>
      <p:sp>
        <p:nvSpPr>
          <p:cNvPr id="115716" name="Espaço Reservado para Conteúdo 3"/>
          <p:cNvSpPr>
            <a:spLocks noGrp="1"/>
          </p:cNvSpPr>
          <p:nvPr>
            <p:ph sz="half" idx="4294967295"/>
          </p:nvPr>
        </p:nvSpPr>
        <p:spPr bwMode="auto">
          <a:xfrm>
            <a:off x="395288" y="2636838"/>
            <a:ext cx="3889375" cy="37211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defTabSz="914400">
              <a:spcBef>
                <a:spcPct val="20000"/>
              </a:spcBef>
            </a:pPr>
            <a:r>
              <a:rPr lang="pt-BR" sz="2800" dirty="0" smtClean="0"/>
              <a:t>Encontrar um modelo de remuneração que garanta a qualidade de atendimento do PAS</a:t>
            </a:r>
          </a:p>
          <a:p>
            <a:pPr marL="342900" indent="-342900" defTabSz="914400">
              <a:spcBef>
                <a:spcPct val="20000"/>
              </a:spcBef>
            </a:pPr>
            <a:r>
              <a:rPr lang="pt-BR" sz="2800" dirty="0" smtClean="0"/>
              <a:t>Satisfação de 99% dos usuários com o PAS contra um setor campeão de queixas</a:t>
            </a:r>
            <a:endParaRPr lang="pt-BR" sz="2800" dirty="0"/>
          </a:p>
        </p:txBody>
      </p:sp>
      <p:sp>
        <p:nvSpPr>
          <p:cNvPr id="115719" name="Espaço Reservado para Texto 2"/>
          <p:cNvSpPr>
            <a:spLocks/>
          </p:cNvSpPr>
          <p:nvPr/>
        </p:nvSpPr>
        <p:spPr bwMode="auto">
          <a:xfrm>
            <a:off x="4500563" y="1628775"/>
            <a:ext cx="3767137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ts val="26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sz="3300" b="1">
                <a:solidFill>
                  <a:schemeClr val="accent1"/>
                </a:solidFill>
              </a:rPr>
              <a:t>Pontos Fracos</a:t>
            </a:r>
          </a:p>
        </p:txBody>
      </p:sp>
      <p:sp>
        <p:nvSpPr>
          <p:cNvPr id="115720" name="Espaço Reservado para Conteúdo 3"/>
          <p:cNvSpPr>
            <a:spLocks/>
          </p:cNvSpPr>
          <p:nvPr/>
        </p:nvSpPr>
        <p:spPr bwMode="auto">
          <a:xfrm>
            <a:off x="4500563" y="2636838"/>
            <a:ext cx="3959225" cy="3744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 modelo de contribuição por percentual do salário é um modelo deficitário;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 modelo de contribuição por percentual do salário é um modelo obsoleto, utilizado por pouquíssimas empresas do ramo; e,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não é concebível um modelo de rateio para empregados de empresas públicas e estatais onde os dependentes não paguem.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Mantenedoras x Patrocinadoras</a:t>
            </a:r>
            <a:endParaRPr lang="pt-BR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pt-BR" sz="3200" dirty="0" smtClean="0"/>
              <a:t>Proibição de estatais mantenedoras expõe as </a:t>
            </a:r>
            <a:r>
              <a:rPr lang="pt-BR" sz="3200" dirty="0" err="1" smtClean="0"/>
              <a:t>autogestoras</a:t>
            </a:r>
            <a:r>
              <a:rPr lang="pt-BR" sz="3200" dirty="0" smtClean="0"/>
              <a:t> </a:t>
            </a:r>
            <a:endParaRPr lang="pt-BR" sz="2800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pt-BR" sz="3200" dirty="0" smtClean="0"/>
              <a:t>Analisar na mesa PAS o impacto da mudança do BNDES como patrocinadora</a:t>
            </a:r>
            <a:endParaRPr lang="pt-BR" dirty="0"/>
          </a:p>
          <a:p>
            <a:pPr>
              <a:lnSpc>
                <a:spcPct val="90000"/>
              </a:lnSpc>
            </a:pPr>
            <a:r>
              <a:rPr lang="pt-BR" sz="3200" dirty="0" smtClean="0"/>
              <a:t>Buscar ressalvas em fundamentação técnica</a:t>
            </a:r>
            <a:endParaRPr lang="pt-BR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Exclusão no ACT</a:t>
            </a:r>
            <a:endParaRPr lang="pt-BR" dirty="0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pt-BR" sz="3200" dirty="0" smtClean="0"/>
              <a:t>Vedação de previsão do atual plano</a:t>
            </a:r>
          </a:p>
          <a:p>
            <a:pPr marL="342900" indent="-342900">
              <a:spcBef>
                <a:spcPct val="20000"/>
              </a:spcBef>
            </a:pPr>
            <a:r>
              <a:rPr lang="pt-BR" sz="3200" dirty="0" smtClean="0"/>
              <a:t>Silêncio sobre acompanhamento por Conselho de Usuários (CAIXA e BB)</a:t>
            </a:r>
            <a:endParaRPr lang="pt-BR" sz="2800" dirty="0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95750" cy="45656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</a:p>
          <a:p>
            <a:r>
              <a:rPr lang="pt-BR" sz="3200" dirty="0" err="1" smtClean="0"/>
              <a:t>Judicialização</a:t>
            </a:r>
            <a:r>
              <a:rPr lang="pt-BR" sz="3200" dirty="0" smtClean="0"/>
              <a:t> por a CGPAR exceder seus poderes</a:t>
            </a:r>
          </a:p>
          <a:p>
            <a:r>
              <a:rPr lang="pt-BR" sz="3200" dirty="0" smtClean="0"/>
              <a:t>Analisar o histórico dos acordos coletivos</a:t>
            </a:r>
          </a:p>
          <a:p>
            <a:endParaRPr lang="pt-BR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20 mil vidas</a:t>
            </a:r>
            <a:endParaRPr lang="pt-BR" dirty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68313" y="1628775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</a:p>
          <a:p>
            <a:r>
              <a:rPr lang="pt-BR" sz="3200" dirty="0" smtClean="0">
                <a:latin typeface="Calibri" pitchFamily="34" charset="0"/>
                <a:cs typeface="Calibri" pitchFamily="34" charset="0"/>
              </a:rPr>
              <a:t>Extinção das operadoras de autogestões com menos de 20.000 beneficiários (FAPES)</a:t>
            </a:r>
            <a:endParaRPr lang="pt-BR" sz="3200" dirty="0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pt-BR" sz="3200" dirty="0" smtClean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pt-BR" sz="3200" dirty="0" smtClean="0"/>
              <a:t>Analisar na mesa PAS a viabilidade de abertura de outros  planos para FAPES ter 20 mil vidas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Teto de Orçamento</a:t>
            </a:r>
            <a:endParaRPr lang="pt-BR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57158" y="1600200"/>
            <a:ext cx="4133880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pt-BR" sz="3200" dirty="0" smtClean="0"/>
              <a:t>“Inflação saúde” limitada a 8% ou variação de 10% anual, o que for menor</a:t>
            </a:r>
          </a:p>
          <a:p>
            <a:pPr marL="342900" indent="-342900">
              <a:spcBef>
                <a:spcPct val="20000"/>
              </a:spcBef>
            </a:pPr>
            <a:r>
              <a:rPr lang="pt-BR" sz="3200" dirty="0" smtClean="0"/>
              <a:t>Despesas assistenciais da CAIXA cairão de 70\30 para 50% (paridade de contribuições)</a:t>
            </a:r>
            <a:endParaRPr lang="pt-BR" sz="2800" dirty="0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</a:p>
          <a:p>
            <a:r>
              <a:rPr lang="pt-BR" sz="3200" dirty="0" smtClean="0"/>
              <a:t>Solicitar à ARH/BNDES valores da folha de 2017</a:t>
            </a:r>
          </a:p>
          <a:p>
            <a:r>
              <a:rPr lang="pt-BR" sz="3200" dirty="0" smtClean="0"/>
              <a:t>Outros planos com </a:t>
            </a:r>
            <a:r>
              <a:rPr lang="pt-BR" sz="3200" dirty="0" err="1" smtClean="0"/>
              <a:t>coparticipação</a:t>
            </a:r>
            <a:r>
              <a:rPr lang="pt-BR" sz="3200" dirty="0" smtClean="0"/>
              <a:t> </a:t>
            </a:r>
            <a:endParaRPr lang="pt-BR" sz="32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Direito Adquirido</a:t>
            </a:r>
            <a:endParaRPr lang="pt-BR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Riscos</a:t>
            </a:r>
            <a:r>
              <a:rPr lang="pt-BR" sz="3200" dirty="0" smtClean="0"/>
              <a:t>:</a:t>
            </a:r>
          </a:p>
          <a:p>
            <a:r>
              <a:rPr lang="pt-BR" sz="3200" dirty="0" smtClean="0"/>
              <a:t>Insegurança jurídica para os atuais empregados</a:t>
            </a:r>
          </a:p>
          <a:p>
            <a:r>
              <a:rPr lang="pt-BR" sz="3200" dirty="0" smtClean="0"/>
              <a:t>Limitação de atuais dependentes dos empregados</a:t>
            </a:r>
            <a:endParaRPr lang="pt-BR" sz="2800" dirty="0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</a:p>
          <a:p>
            <a:r>
              <a:rPr lang="pt-BR" sz="3200" dirty="0" smtClean="0"/>
              <a:t>Solicitar à FAPES a quantidade de dependentes fora do padrão da resolução e as idades desses dependentes</a:t>
            </a:r>
          </a:p>
          <a:p>
            <a:r>
              <a:rPr lang="pt-BR" sz="3200" dirty="0" smtClean="0"/>
              <a:t>Contratar pareceres especializados</a:t>
            </a:r>
            <a:endParaRPr lang="pt-BR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Custeio</a:t>
            </a:r>
            <a:endParaRPr lang="pt-BR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</a:p>
          <a:p>
            <a:r>
              <a:rPr lang="pt-BR" sz="3200" dirty="0" smtClean="0"/>
              <a:t>Mensalidade por faixa etária em vez de ser por família (CAIXA), 48 meses</a:t>
            </a:r>
          </a:p>
          <a:p>
            <a:r>
              <a:rPr lang="pt-BR" sz="3200" dirty="0" smtClean="0"/>
              <a:t>Custeio pela empresa só durante o atual Contrato de Trabalho</a:t>
            </a:r>
            <a:endParaRPr lang="pt-BR" sz="3200" dirty="0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</a:p>
          <a:p>
            <a:r>
              <a:rPr lang="pt-BR" sz="3200" dirty="0" smtClean="0"/>
              <a:t>Outras operadoras com planos com mensalidade</a:t>
            </a:r>
            <a:endParaRPr lang="pt-BR" sz="3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Novos Editais e Novos Empregados</a:t>
            </a:r>
            <a:endParaRPr lang="pt-BR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pt-BR" sz="3200" dirty="0" smtClean="0"/>
              <a:t>Exclusão de todos os novos empregados</a:t>
            </a:r>
          </a:p>
          <a:p>
            <a:pPr marL="342900" indent="-342900">
              <a:spcBef>
                <a:spcPct val="20000"/>
              </a:spcBef>
            </a:pPr>
            <a:r>
              <a:rPr lang="pt-BR" sz="3200" dirty="0" smtClean="0"/>
              <a:t>Redução de idade dos dependentes na CAIXA e na Petrobras</a:t>
            </a:r>
          </a:p>
          <a:p>
            <a:pPr marL="342900" indent="-342900">
              <a:spcBef>
                <a:spcPct val="20000"/>
              </a:spcBef>
            </a:pPr>
            <a:r>
              <a:rPr lang="pt-BR" sz="3200" dirty="0" smtClean="0"/>
              <a:t>Carência e Franquia (após 90 dias da admissão)</a:t>
            </a:r>
          </a:p>
          <a:p>
            <a:pPr marL="342900" indent="-342900">
              <a:spcBef>
                <a:spcPct val="20000"/>
              </a:spcBef>
            </a:pPr>
            <a:r>
              <a:rPr lang="pt-BR" sz="3200" dirty="0" smtClean="0"/>
              <a:t>Vedação de oferta de PAS em novos concursos</a:t>
            </a:r>
            <a:endParaRPr lang="pt-BR" sz="3200" dirty="0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</a:p>
          <a:p>
            <a:r>
              <a:rPr lang="pt-BR" sz="3200" dirty="0" smtClean="0"/>
              <a:t>Outras operadoras com carência e franquia</a:t>
            </a:r>
          </a:p>
          <a:p>
            <a:r>
              <a:rPr lang="pt-BR" sz="3200" dirty="0" smtClean="0"/>
              <a:t>Solicitar informação à ARH/BNDES sobre a mudança nos editais</a:t>
            </a:r>
            <a:endParaRPr lang="pt-BR" sz="3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Pós Emprego</a:t>
            </a:r>
            <a:endParaRPr lang="pt-BR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</a:p>
          <a:p>
            <a:r>
              <a:rPr lang="pt-BR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Limitar a contribuição patronal para o plano de saúde a </a:t>
            </a:r>
            <a:r>
              <a:rPr lang="pt-BR" sz="3200" b="1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somente empregados na ativa</a:t>
            </a:r>
            <a:endParaRPr lang="pt-BR" sz="3200" dirty="0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</a:p>
          <a:p>
            <a:r>
              <a:rPr lang="pt-BR" sz="3200" dirty="0" smtClean="0"/>
              <a:t>Ver outras operadoras com prática de benefício  pós emprego (UNIDAS)</a:t>
            </a:r>
            <a:endParaRPr lang="pt-BR" sz="32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Riscos e </a:t>
            </a:r>
            <a:r>
              <a:rPr lang="pt-BR" dirty="0" smtClean="0"/>
              <a:t>Mitigação: Auto Gestoras</a:t>
            </a:r>
            <a:endParaRPr lang="pt-BR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033838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Risco</a:t>
            </a:r>
            <a:r>
              <a:rPr lang="pt-BR" sz="3200" dirty="0" smtClean="0"/>
              <a:t>:</a:t>
            </a:r>
          </a:p>
          <a:p>
            <a:r>
              <a:rPr lang="pt-BR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Não criação de novos benefícios de assistência à saúde na modalidade autogestão por RH (Petrobras e Correios)</a:t>
            </a:r>
            <a:endParaRPr lang="pt-BR" sz="3200" dirty="0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52963" y="1600200"/>
            <a:ext cx="4033837" cy="45259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pt-BR" sz="3200" dirty="0"/>
              <a:t>Fatores </a:t>
            </a:r>
            <a:r>
              <a:rPr lang="pt-BR" sz="3200" dirty="0" err="1"/>
              <a:t>mitigantes</a:t>
            </a:r>
            <a:r>
              <a:rPr lang="pt-BR" sz="3200" dirty="0" smtClean="0"/>
              <a:t>:</a:t>
            </a:r>
          </a:p>
          <a:p>
            <a:r>
              <a:rPr lang="pt-BR" sz="3200" dirty="0" smtClean="0"/>
              <a:t>Exemplo internacional de criação de auto gestoras nos EUA</a:t>
            </a:r>
            <a:endParaRPr lang="pt-B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CGPAR é um órgão do Ministério do Planejamento Desenvolvimento e Gestão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 tem por finalidade tratar das matérias relacionadas com a Governança Corporativa nas empresas estatais federais e com a administração das participações societárias da União.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Principais Tópicos de Discussão – órgãos sociais em </a:t>
            </a:r>
            <a:r>
              <a:rPr lang="pt-BR" dirty="0" err="1" smtClean="0"/>
              <a:t>autogestoras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857364"/>
            <a:ext cx="8215370" cy="464347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Elegibilidade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de Administração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Fiscal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Auditoria Estatutário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Composição da Diretoria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Auditoria Interna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Canal de Denúncias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7"/>
          </a:xfrm>
        </p:spPr>
        <p:txBody>
          <a:bodyPr/>
          <a:lstStyle/>
          <a:p>
            <a:r>
              <a:rPr lang="pt-BR" dirty="0" smtClean="0"/>
              <a:t>Principais Tópicos de Discussão –</a:t>
            </a:r>
            <a:br>
              <a:rPr lang="pt-BR" dirty="0" smtClean="0"/>
            </a:br>
            <a:r>
              <a:rPr lang="pt-BR" dirty="0" smtClean="0"/>
              <a:t>Documentos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2071678"/>
            <a:ext cx="8143932" cy="4429156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Carta Anual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Relatório de Sustentabilidade ou Relatório Integrado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Código de </a:t>
            </a:r>
            <a:r>
              <a:rPr lang="pt-BR" dirty="0">
                <a:solidFill>
                  <a:srgbClr val="002060"/>
                </a:solidFill>
              </a:rPr>
              <a:t>É</a:t>
            </a:r>
            <a:r>
              <a:rPr lang="pt-BR" dirty="0" smtClean="0">
                <a:solidFill>
                  <a:srgbClr val="002060"/>
                </a:solidFill>
              </a:rPr>
              <a:t>tica e Conduta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Licitações e Contratos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7"/>
          </a:xfrm>
        </p:spPr>
        <p:txBody>
          <a:bodyPr/>
          <a:lstStyle/>
          <a:p>
            <a:r>
              <a:rPr lang="pt-BR" dirty="0" smtClean="0"/>
              <a:t>Principais Tópicos de Discussão –</a:t>
            </a:r>
            <a:br>
              <a:rPr lang="pt-BR" dirty="0" smtClean="0"/>
            </a:br>
            <a:r>
              <a:rPr lang="pt-BR" dirty="0" smtClean="0"/>
              <a:t>Documentos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2071678"/>
            <a:ext cx="8143932" cy="4429156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Carta Anual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Relatório de Sustentabilidade ou Relatório Integrado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Código de </a:t>
            </a:r>
            <a:r>
              <a:rPr lang="pt-BR" dirty="0">
                <a:solidFill>
                  <a:srgbClr val="002060"/>
                </a:solidFill>
              </a:rPr>
              <a:t>É</a:t>
            </a:r>
            <a:r>
              <a:rPr lang="pt-BR" dirty="0" smtClean="0">
                <a:solidFill>
                  <a:srgbClr val="002060"/>
                </a:solidFill>
              </a:rPr>
              <a:t>tica e Conduta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Licitações e Contratos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571481"/>
            <a:ext cx="8286808" cy="2786081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As inconsistências da Resolução CGPAR 23 devem ser apontadas de forma técnica e cobradas dos órgãos federais de controle, como interessados que somos.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3429000"/>
            <a:ext cx="8215370" cy="3071834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- </a:t>
            </a:r>
            <a:r>
              <a:rPr lang="pt-BR" b="1" i="1" dirty="0" smtClean="0"/>
              <a:t>Devemos mostrar que a Resolução CGPAR 23 deve ser mudada por ser ineficiente.</a:t>
            </a:r>
          </a:p>
          <a:p>
            <a:pPr algn="just"/>
            <a:endParaRPr lang="pt-BR" b="1" i="1" dirty="0">
              <a:solidFill>
                <a:srgbClr val="002060"/>
              </a:solidFill>
            </a:endParaRPr>
          </a:p>
          <a:p>
            <a:pPr algn="just"/>
            <a:r>
              <a:rPr lang="pt-BR" b="1" i="1" dirty="0" smtClean="0"/>
              <a:t>“O Tempo Não Pára...”</a:t>
            </a:r>
          </a:p>
          <a:p>
            <a:pPr algn="just">
              <a:buFontTx/>
              <a:buChar char="-"/>
            </a:pPr>
            <a:endParaRPr lang="pt-BR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531813" y="3108325"/>
            <a:ext cx="81613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lnSpc>
                <a:spcPct val="93000"/>
              </a:lnSpc>
              <a:buClr>
                <a:srgbClr val="000000"/>
              </a:buClr>
              <a:buSzPct val="69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/>
              <a:t>MUITO OBRIGADO!</a:t>
            </a:r>
          </a:p>
          <a:p>
            <a:pPr algn="ctr">
              <a:lnSpc>
                <a:spcPct val="98000"/>
              </a:lnSpc>
              <a:buClr>
                <a:srgbClr val="000000"/>
              </a:buClr>
              <a:buSzPct val="44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>
                <a:solidFill>
                  <a:schemeClr val="tx1"/>
                </a:solidFill>
                <a:latin typeface="Arial" charset="0"/>
              </a:rPr>
              <a:t/>
            </a:r>
            <a:br>
              <a:rPr lang="en-GB" sz="1600">
                <a:solidFill>
                  <a:schemeClr val="tx1"/>
                </a:solidFill>
                <a:latin typeface="Arial" charset="0"/>
              </a:rPr>
            </a:br>
            <a:endParaRPr lang="en-GB" sz="16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8548" name="Rectangle 5"/>
          <p:cNvSpPr>
            <a:spLocks noChangeArrowheads="1"/>
          </p:cNvSpPr>
          <p:nvPr/>
        </p:nvSpPr>
        <p:spPr bwMode="auto">
          <a:xfrm>
            <a:off x="3276600" y="4365625"/>
            <a:ext cx="5181600" cy="128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lnSpc>
                <a:spcPct val="50000"/>
              </a:lnSpc>
              <a:spcBef>
                <a:spcPct val="25000"/>
              </a:spcBef>
              <a:spcAft>
                <a:spcPct val="20000"/>
              </a:spcAft>
            </a:pPr>
            <a:endParaRPr lang="pt-BR" dirty="0">
              <a:solidFill>
                <a:schemeClr val="tx1"/>
              </a:solidFill>
              <a:latin typeface="Arial" charset="0"/>
            </a:endParaRPr>
          </a:p>
          <a:p>
            <a:pPr defTabSz="762000">
              <a:spcBef>
                <a:spcPct val="20000"/>
              </a:spcBef>
              <a:buClr>
                <a:srgbClr val="FF0000"/>
              </a:buClr>
              <a:buFont typeface="Monotype Sorts" pitchFamily="2" charset="2"/>
              <a:buNone/>
            </a:pPr>
            <a:r>
              <a:rPr lang="pt-BR" smtClean="0">
                <a:solidFill>
                  <a:schemeClr val="tx1"/>
                </a:solidFill>
                <a:latin typeface="Arial" charset="0"/>
              </a:rPr>
              <a:t>Luiz </a:t>
            </a:r>
            <a:r>
              <a:rPr lang="pt-BR" dirty="0" smtClean="0">
                <a:solidFill>
                  <a:schemeClr val="tx1"/>
                </a:solidFill>
                <a:latin typeface="Arial" charset="0"/>
              </a:rPr>
              <a:t>Borges</a:t>
            </a:r>
          </a:p>
          <a:p>
            <a:pPr defTabSz="762000">
              <a:spcBef>
                <a:spcPct val="20000"/>
              </a:spcBef>
              <a:buClr>
                <a:srgbClr val="FF0000"/>
              </a:buClr>
            </a:pPr>
            <a:r>
              <a:rPr lang="pt-BR" dirty="0" smtClean="0">
                <a:latin typeface="Arial" charset="0"/>
              </a:rPr>
              <a:t>Telefone (21) 99124-8020</a:t>
            </a:r>
          </a:p>
          <a:p>
            <a:pPr defTabSz="762000">
              <a:spcBef>
                <a:spcPct val="20000"/>
              </a:spcBef>
              <a:buClr>
                <a:srgbClr val="FF0000"/>
              </a:buClr>
            </a:pPr>
            <a:r>
              <a:rPr lang="pt-BR" dirty="0" smtClean="0">
                <a:latin typeface="Arial" charset="0"/>
              </a:rPr>
              <a:t>lxborges@globo.com</a:t>
            </a:r>
            <a:endParaRPr lang="pt-BR" dirty="0">
              <a:latin typeface="Arial" charset="0"/>
            </a:endParaRPr>
          </a:p>
        </p:txBody>
      </p:sp>
      <p:sp>
        <p:nvSpPr>
          <p:cNvPr id="108549" name="Text Box 6"/>
          <p:cNvSpPr txBox="1">
            <a:spLocks noChangeArrowheads="1"/>
          </p:cNvSpPr>
          <p:nvPr/>
        </p:nvSpPr>
        <p:spPr bwMode="auto">
          <a:xfrm>
            <a:off x="395288" y="898525"/>
            <a:ext cx="8299450" cy="343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44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 smtClean="0"/>
              <a:t>Dia de PAS</a:t>
            </a:r>
            <a:endParaRPr lang="en-GB" sz="2400" b="1" dirty="0">
              <a:latin typeface="Arial" charset="0"/>
            </a:endParaRPr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CGPAR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é um órgão do Ministério do Planejamento Desenvolvimento e Gestão e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tem por finalidade tratar das matérias relacionadas com a Governança Corporativa nas empresas estatais federais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 com a administração das participações societárias da União.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CGPAR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é um órgão do Ministério do Planejamento Desenvolvimento e Gestão e </a:t>
            </a:r>
            <a:r>
              <a:rPr lang="pt-BR" dirty="0" smtClean="0">
                <a:solidFill>
                  <a:srgbClr val="002060"/>
                </a:solidFill>
              </a:rPr>
              <a:t>tem por finalidade tratar das matérias relacionadas com a Governança Corporativa nas empresas estatais </a:t>
            </a:r>
            <a:r>
              <a:rPr lang="pt-BR" dirty="0" smtClean="0"/>
              <a:t>federais </a:t>
            </a:r>
          </a:p>
          <a:p>
            <a:pPr algn="just"/>
            <a:r>
              <a:rPr lang="pt-BR" dirty="0" smtClean="0"/>
              <a:t>e com a administração das participações societárias da União.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(DOU)</a:t>
            </a: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16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 e empresa estatal)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Implantação de Canal de Denúncias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de relatório anual sobre custeio ao Conselho Fiscal, de Administração e ao Comitê de auditoria até o mês de junho de cada ano, referente ao exercício anterior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30.06.2018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criação de rotinas de avaliação e monitoramento da gestão das operadoras. Constatado o descumprimento das exigências regulatórias, deverá ser apresentado plano de ação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06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 e empresa estatal)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de relatório anual sobre custeio ao Conselho Fiscal, de Administração e ao Comitê de auditoria até o mês de junho de cada ano, referente ao exercício anterior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30.06.2018</a:t>
                      </a: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COBRAR 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Relatório Anual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criação de rotinas de avaliação e monitoramento da gestão das operadoras. Constatado o descumprimento das exigências regulatórias, deverá ser apresentado plano de ação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288" y="458788"/>
            <a:ext cx="8569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Resolução CGPAR 22, de 18 e 26.01.18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aixaDeTexto 14"/>
          <p:cNvSpPr txBox="1">
            <a:spLocks noChangeArrowheads="1"/>
          </p:cNvSpPr>
          <p:nvPr/>
        </p:nvSpPr>
        <p:spPr bwMode="auto">
          <a:xfrm>
            <a:off x="490538" y="1268413"/>
            <a:ext cx="8329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400" b="1" dirty="0" smtClean="0">
                <a:latin typeface="Calibri" pitchFamily="34" charset="0"/>
              </a:rPr>
              <a:t>Governança para as Empresas Estatais</a:t>
            </a:r>
            <a:endParaRPr lang="pt-BR" sz="1600" dirty="0"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85786" y="2214554"/>
          <a:ext cx="7286676" cy="406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516"/>
                <a:gridCol w="4286210"/>
                <a:gridCol w="1785950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RESUMO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OBSERVAÇÕES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2º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Conceitos (benefício de assistência e saúde, autogestão e empresa estatal)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</a:t>
                      </a:r>
                      <a:r>
                        <a:rPr lang="pt-BR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3º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apresentação de relatório anual sobre custeio ao Conselho Fiscal, de Administração e ao Comitê de auditoria até o mês de junho de cada ano, referente ao exercício anterior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Prazo até 30.06.2018</a:t>
                      </a:r>
                      <a:endParaRPr lang="pt-BR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4966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Calibri" pitchFamily="34" charset="0"/>
                          <a:cs typeface="Calibri" pitchFamily="34" charset="0"/>
                        </a:rPr>
                        <a:t>Artigo 4º</a:t>
                      </a:r>
                    </a:p>
                    <a:p>
                      <a:pPr algn="ctr"/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Obrigatoriedade de criação de rotinas de avaliação e monitoramento da gestão das operadoras. Constatado o descumprimento das exigências regulatórias, deverá ser apresentado plano de ação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Acompanhar ações de avaliação e monitoramento </a:t>
                      </a:r>
                      <a:endParaRPr lang="pt-B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2857</Words>
  <Application>Microsoft Office PowerPoint</Application>
  <PresentationFormat>Apresentação na tela (4:3)</PresentationFormat>
  <Paragraphs>376</Paragraphs>
  <Slides>44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5" baseType="lpstr">
      <vt:lpstr>Tema do Office</vt:lpstr>
      <vt:lpstr>Impactos da Resolução CGPAR 23 sobre o plano de saúde do Sistema BNDES  </vt:lpstr>
      <vt:lpstr>Uma proposta de nova leitura estratégica sobre o acompanhamento da Governança dos planos de saúde das estatais</vt:lpstr>
      <vt:lpstr>Comissão Interministerial de Governança Corporativa e de Administração de Participações Societárias da União - CGPAR</vt:lpstr>
      <vt:lpstr>Comissão Interministerial de Governança Corporativa e de Administração de Participações Societárias da União - CGPAR</vt:lpstr>
      <vt:lpstr>Comissão Interministerial de Governança Corporativa e de Administração de Participações Societárias da União - CGPAR</vt:lpstr>
      <vt:lpstr>Comissão Interministerial de Governança Corporativa e de Administração de Participações Societárias da União - CGPAR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Análise de pontos externos ao plano</vt:lpstr>
      <vt:lpstr>Análise de pontos internos ao plano</vt:lpstr>
      <vt:lpstr> Riscos e Mitigação: Mantenedoras x Patrocinadoras</vt:lpstr>
      <vt:lpstr> Riscos e Mitigação: Exclusão no ACT</vt:lpstr>
      <vt:lpstr> Riscos e Mitigação: 20 mil vidas</vt:lpstr>
      <vt:lpstr> Riscos e Mitigação: Teto de Orçamento</vt:lpstr>
      <vt:lpstr> Riscos e Mitigação: Direito Adquirido</vt:lpstr>
      <vt:lpstr> Riscos e Mitigação: Custeio</vt:lpstr>
      <vt:lpstr> Riscos e Mitigação: Novos Editais e Novos Empregados</vt:lpstr>
      <vt:lpstr> Riscos e Mitigação: Pós Emprego</vt:lpstr>
      <vt:lpstr> Riscos e Mitigação: Auto Gestoras</vt:lpstr>
      <vt:lpstr>Principais Tópicos de Discussão – órgãos sociais em autogestoras</vt:lpstr>
      <vt:lpstr>Principais Tópicos de Discussão – Documentos</vt:lpstr>
      <vt:lpstr>Principais Tópicos de Discussão – Documentos</vt:lpstr>
      <vt:lpstr>As inconsistências da Resolução CGPAR 23 devem ser apontadas de forma técnica e cobradas dos órgãos federais de controle, como interessados que somos.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AF (Portátil)</cp:lastModifiedBy>
  <cp:revision>49</cp:revision>
  <dcterms:created xsi:type="dcterms:W3CDTF">2018-07-22T14:08:35Z</dcterms:created>
  <dcterms:modified xsi:type="dcterms:W3CDTF">2018-09-20T18:25:49Z</dcterms:modified>
</cp:coreProperties>
</file>