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8" r:id="rId3"/>
    <p:sldId id="312" r:id="rId4"/>
    <p:sldId id="273" r:id="rId5"/>
    <p:sldId id="343" r:id="rId6"/>
    <p:sldId id="344" r:id="rId7"/>
    <p:sldId id="296" r:id="rId8"/>
    <p:sldId id="328" r:id="rId9"/>
    <p:sldId id="329" r:id="rId10"/>
    <p:sldId id="330" r:id="rId11"/>
    <p:sldId id="332" r:id="rId12"/>
    <p:sldId id="333" r:id="rId13"/>
    <p:sldId id="331" r:id="rId14"/>
    <p:sldId id="335" r:id="rId15"/>
    <p:sldId id="334" r:id="rId16"/>
    <p:sldId id="336" r:id="rId17"/>
    <p:sldId id="337" r:id="rId18"/>
    <p:sldId id="340" r:id="rId19"/>
    <p:sldId id="341" r:id="rId20"/>
    <p:sldId id="338" r:id="rId21"/>
    <p:sldId id="339" r:id="rId22"/>
    <p:sldId id="342" r:id="rId23"/>
    <p:sldId id="345" r:id="rId24"/>
    <p:sldId id="313" r:id="rId25"/>
    <p:sldId id="260" r:id="rId26"/>
    <p:sldId id="346" r:id="rId27"/>
    <p:sldId id="349" r:id="rId28"/>
    <p:sldId id="352" r:id="rId29"/>
    <p:sldId id="350" r:id="rId30"/>
    <p:sldId id="353" r:id="rId31"/>
    <p:sldId id="354" r:id="rId32"/>
    <p:sldId id="355"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62577-C39D-4560-AF46-795C162F4A2D}" type="datetimeFigureOut">
              <a:rPr lang="pt-BR" smtClean="0"/>
              <a:pPr/>
              <a:t>23/07/2018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61EDD2-3A4E-4A82-803C-5BB598373542}" type="slidenum">
              <a:rPr lang="pt-BR" smtClean="0"/>
              <a:pPr/>
              <a:t>‹nº›</a:t>
            </a:fld>
            <a:endParaRPr lang="pt-BR"/>
          </a:p>
        </p:txBody>
      </p:sp>
    </p:spTree>
    <p:extLst>
      <p:ext uri="{BB962C8B-B14F-4D97-AF65-F5344CB8AC3E}">
        <p14:creationId xmlns:p14="http://schemas.microsoft.com/office/powerpoint/2010/main" val="161847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7</a:t>
            </a:fld>
            <a:endParaRPr lang="pt-BR"/>
          </a:p>
        </p:txBody>
      </p:sp>
    </p:spTree>
    <p:extLst>
      <p:ext uri="{BB962C8B-B14F-4D97-AF65-F5344CB8AC3E}">
        <p14:creationId xmlns:p14="http://schemas.microsoft.com/office/powerpoint/2010/main" val="1709669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16</a:t>
            </a:fld>
            <a:endParaRPr lang="pt-BR"/>
          </a:p>
        </p:txBody>
      </p:sp>
    </p:spTree>
    <p:extLst>
      <p:ext uri="{BB962C8B-B14F-4D97-AF65-F5344CB8AC3E}">
        <p14:creationId xmlns:p14="http://schemas.microsoft.com/office/powerpoint/2010/main" val="2290952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17</a:t>
            </a:fld>
            <a:endParaRPr lang="pt-BR"/>
          </a:p>
        </p:txBody>
      </p:sp>
    </p:spTree>
    <p:extLst>
      <p:ext uri="{BB962C8B-B14F-4D97-AF65-F5344CB8AC3E}">
        <p14:creationId xmlns:p14="http://schemas.microsoft.com/office/powerpoint/2010/main" val="3602349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18</a:t>
            </a:fld>
            <a:endParaRPr lang="pt-BR"/>
          </a:p>
        </p:txBody>
      </p:sp>
    </p:spTree>
    <p:extLst>
      <p:ext uri="{BB962C8B-B14F-4D97-AF65-F5344CB8AC3E}">
        <p14:creationId xmlns:p14="http://schemas.microsoft.com/office/powerpoint/2010/main" val="182661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19</a:t>
            </a:fld>
            <a:endParaRPr lang="pt-BR"/>
          </a:p>
        </p:txBody>
      </p:sp>
    </p:spTree>
    <p:extLst>
      <p:ext uri="{BB962C8B-B14F-4D97-AF65-F5344CB8AC3E}">
        <p14:creationId xmlns:p14="http://schemas.microsoft.com/office/powerpoint/2010/main" val="2234722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20</a:t>
            </a:fld>
            <a:endParaRPr lang="pt-BR"/>
          </a:p>
        </p:txBody>
      </p:sp>
    </p:spTree>
    <p:extLst>
      <p:ext uri="{BB962C8B-B14F-4D97-AF65-F5344CB8AC3E}">
        <p14:creationId xmlns:p14="http://schemas.microsoft.com/office/powerpoint/2010/main" val="458186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21</a:t>
            </a:fld>
            <a:endParaRPr lang="pt-BR"/>
          </a:p>
        </p:txBody>
      </p:sp>
    </p:spTree>
    <p:extLst>
      <p:ext uri="{BB962C8B-B14F-4D97-AF65-F5344CB8AC3E}">
        <p14:creationId xmlns:p14="http://schemas.microsoft.com/office/powerpoint/2010/main" val="285684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22</a:t>
            </a:fld>
            <a:endParaRPr lang="pt-BR"/>
          </a:p>
        </p:txBody>
      </p:sp>
    </p:spTree>
    <p:extLst>
      <p:ext uri="{BB962C8B-B14F-4D97-AF65-F5344CB8AC3E}">
        <p14:creationId xmlns:p14="http://schemas.microsoft.com/office/powerpoint/2010/main" val="3584116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23</a:t>
            </a:fld>
            <a:endParaRPr lang="pt-BR"/>
          </a:p>
        </p:txBody>
      </p:sp>
    </p:spTree>
    <p:extLst>
      <p:ext uri="{BB962C8B-B14F-4D97-AF65-F5344CB8AC3E}">
        <p14:creationId xmlns:p14="http://schemas.microsoft.com/office/powerpoint/2010/main" val="193377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8</a:t>
            </a:fld>
            <a:endParaRPr lang="pt-BR"/>
          </a:p>
        </p:txBody>
      </p:sp>
    </p:spTree>
    <p:extLst>
      <p:ext uri="{BB962C8B-B14F-4D97-AF65-F5344CB8AC3E}">
        <p14:creationId xmlns:p14="http://schemas.microsoft.com/office/powerpoint/2010/main" val="2446168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9</a:t>
            </a:fld>
            <a:endParaRPr lang="pt-BR"/>
          </a:p>
        </p:txBody>
      </p:sp>
    </p:spTree>
    <p:extLst>
      <p:ext uri="{BB962C8B-B14F-4D97-AF65-F5344CB8AC3E}">
        <p14:creationId xmlns:p14="http://schemas.microsoft.com/office/powerpoint/2010/main" val="1930474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10</a:t>
            </a:fld>
            <a:endParaRPr lang="pt-BR"/>
          </a:p>
        </p:txBody>
      </p:sp>
    </p:spTree>
    <p:extLst>
      <p:ext uri="{BB962C8B-B14F-4D97-AF65-F5344CB8AC3E}">
        <p14:creationId xmlns:p14="http://schemas.microsoft.com/office/powerpoint/2010/main" val="169477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11</a:t>
            </a:fld>
            <a:endParaRPr lang="pt-BR"/>
          </a:p>
        </p:txBody>
      </p:sp>
    </p:spTree>
    <p:extLst>
      <p:ext uri="{BB962C8B-B14F-4D97-AF65-F5344CB8AC3E}">
        <p14:creationId xmlns:p14="http://schemas.microsoft.com/office/powerpoint/2010/main" val="3162016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12</a:t>
            </a:fld>
            <a:endParaRPr lang="pt-BR"/>
          </a:p>
        </p:txBody>
      </p:sp>
    </p:spTree>
    <p:extLst>
      <p:ext uri="{BB962C8B-B14F-4D97-AF65-F5344CB8AC3E}">
        <p14:creationId xmlns:p14="http://schemas.microsoft.com/office/powerpoint/2010/main" val="120904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13</a:t>
            </a:fld>
            <a:endParaRPr lang="pt-BR"/>
          </a:p>
        </p:txBody>
      </p:sp>
    </p:spTree>
    <p:extLst>
      <p:ext uri="{BB962C8B-B14F-4D97-AF65-F5344CB8AC3E}">
        <p14:creationId xmlns:p14="http://schemas.microsoft.com/office/powerpoint/2010/main" val="720447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14</a:t>
            </a:fld>
            <a:endParaRPr lang="pt-BR"/>
          </a:p>
        </p:txBody>
      </p:sp>
    </p:spTree>
    <p:extLst>
      <p:ext uri="{BB962C8B-B14F-4D97-AF65-F5344CB8AC3E}">
        <p14:creationId xmlns:p14="http://schemas.microsoft.com/office/powerpoint/2010/main" val="3447112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3E61EDD2-3A4E-4A82-803C-5BB598373542}" type="slidenum">
              <a:rPr lang="pt-BR" smtClean="0"/>
              <a:pPr/>
              <a:t>15</a:t>
            </a:fld>
            <a:endParaRPr lang="pt-BR"/>
          </a:p>
        </p:txBody>
      </p:sp>
    </p:spTree>
    <p:extLst>
      <p:ext uri="{BB962C8B-B14F-4D97-AF65-F5344CB8AC3E}">
        <p14:creationId xmlns:p14="http://schemas.microsoft.com/office/powerpoint/2010/main" val="1502867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ângulo de cantos arredondado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7" name="Retângulo 6"/>
          <p:cNvSpPr/>
          <p:nvPr/>
        </p:nvSpPr>
        <p:spPr>
          <a:xfrm>
            <a:off x="62931" y="1449303"/>
            <a:ext cx="9021537" cy="1527349"/>
          </a:xfrm>
          <a:prstGeom prst="rect">
            <a:avLst/>
          </a:prstGeom>
          <a:solidFill>
            <a:srgbClr val="C000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BR" smtClean="0"/>
              <a:t>Clique para editar o título mestre</a:t>
            </a:r>
            <a:endParaRPr kumimoji="0" 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528" y="5922181"/>
            <a:ext cx="1658119" cy="6062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214D759-0F94-4F2A-B26D-C6C041ADFEA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914400" y="274640"/>
            <a:ext cx="55626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214D759-0F94-4F2A-B26D-C6C041ADFEA7}"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914400" y="1447800"/>
            <a:ext cx="777240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1" y="188640"/>
            <a:ext cx="1575497"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ângulo de cantos arredondado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5" name="Espaço Reservado para Rodapé 4"/>
          <p:cNvSpPr>
            <a:spLocks noGrp="1"/>
          </p:cNvSpPr>
          <p:nvPr>
            <p:ph type="ftr" sz="quarter" idx="11"/>
          </p:nvPr>
        </p:nvSpPr>
        <p:spPr>
          <a:xfrm>
            <a:off x="800100" y="6172200"/>
            <a:ext cx="4000500" cy="457200"/>
          </a:xfrm>
        </p:spPr>
        <p:txBody>
          <a:bodyPr/>
          <a:lstStyle/>
          <a:p>
            <a:endParaRPr lang="pt-BR"/>
          </a:p>
        </p:txBody>
      </p:sp>
      <p:sp>
        <p:nvSpPr>
          <p:cNvPr id="7" name="Re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146304" y="6208776"/>
            <a:ext cx="457200" cy="457200"/>
          </a:xfrm>
        </p:spPr>
        <p:txBody>
          <a:bodyPr/>
          <a:lstStyle/>
          <a:p>
            <a:fld id="{4214D759-0F94-4F2A-B26D-C6C041ADFEA7}"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214D759-0F94-4F2A-B26D-C6C041ADFEA7}" type="slidenum">
              <a:rPr lang="pt-BR" smtClean="0"/>
              <a:pPr/>
              <a:t>‹nº›</a:t>
            </a:fld>
            <a:endParaRPr lang="pt-BR"/>
          </a:p>
        </p:txBody>
      </p:sp>
      <p:sp>
        <p:nvSpPr>
          <p:cNvPr id="9" name="Espaço Reservado para Conteúdo 8"/>
          <p:cNvSpPr>
            <a:spLocks noGrp="1"/>
          </p:cNvSpPr>
          <p:nvPr>
            <p:ph sz="quarter" idx="1"/>
          </p:nvPr>
        </p:nvSpPr>
        <p:spPr>
          <a:xfrm>
            <a:off x="91440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933950" y="1447800"/>
            <a:ext cx="3749040" cy="45720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7" name="Espaço Reservado para Data 6"/>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214D759-0F94-4F2A-B26D-C6C041ADFEA7}" type="slidenum">
              <a:rPr lang="pt-BR" smtClean="0"/>
              <a:pPr/>
              <a:t>‹nº›</a:t>
            </a:fld>
            <a:endParaRPr lang="pt-BR"/>
          </a:p>
        </p:txBody>
      </p:sp>
      <p:sp>
        <p:nvSpPr>
          <p:cNvPr id="11" name="Espaço Reservado para Conteúdo 10"/>
          <p:cNvSpPr>
            <a:spLocks noGrp="1"/>
          </p:cNvSpPr>
          <p:nvPr>
            <p:ph sz="half" idx="2"/>
          </p:nvPr>
        </p:nvSpPr>
        <p:spPr>
          <a:xfrm>
            <a:off x="9144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4"/>
          </p:nvPr>
        </p:nvSpPr>
        <p:spPr>
          <a:xfrm>
            <a:off x="4953000" y="2247900"/>
            <a:ext cx="3733800" cy="38862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214D759-0F94-4F2A-B26D-C6C041ADFEA7}"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214D759-0F94-4F2A-B26D-C6C041ADFEA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ângulo de cantos arredondado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214D759-0F94-4F2A-B26D-C6C041ADFEA7}" type="slidenum">
              <a:rPr lang="pt-BR" smtClean="0"/>
              <a:pPr/>
              <a:t>‹nº›</a:t>
            </a:fld>
            <a:endParaRPr lang="pt-BR"/>
          </a:p>
        </p:txBody>
      </p:sp>
      <p:sp>
        <p:nvSpPr>
          <p:cNvPr id="11" name="Espaço Reservado para Conteúdo 10"/>
          <p:cNvSpPr>
            <a:spLocks noGrp="1"/>
          </p:cNvSpPr>
          <p:nvPr>
            <p:ph sz="quarter" idx="1"/>
          </p:nvPr>
        </p:nvSpPr>
        <p:spPr>
          <a:xfrm>
            <a:off x="2971800" y="1600200"/>
            <a:ext cx="5715000" cy="4495800"/>
          </a:xfrm>
        </p:spPr>
        <p:txBody>
          <a:bodyPr vert="horz"/>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BR" smtClean="0"/>
              <a:t>Clique para editar o título mestre</a:t>
            </a:r>
            <a:endParaRPr kumimoji="0" lang="en-US"/>
          </a:p>
        </p:txBody>
      </p:sp>
      <p:sp>
        <p:nvSpPr>
          <p:cNvPr id="4" name="Espaço Reservado para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78D36FC8-2712-444D-A9B0-F6494A69D545}" type="datetimeFigureOut">
              <a:rPr lang="pt-BR" smtClean="0"/>
              <a:pPr/>
              <a:t>23/07/2018</a:t>
            </a:fld>
            <a:endParaRPr lang="pt-BR"/>
          </a:p>
        </p:txBody>
      </p:sp>
      <p:sp>
        <p:nvSpPr>
          <p:cNvPr id="6" name="Espaço Reservado para Rodapé 5"/>
          <p:cNvSpPr>
            <a:spLocks noGrp="1"/>
          </p:cNvSpPr>
          <p:nvPr>
            <p:ph type="ftr" sz="quarter" idx="11"/>
          </p:nvPr>
        </p:nvSpPr>
        <p:spPr>
          <a:xfrm>
            <a:off x="914400" y="6172200"/>
            <a:ext cx="3886200" cy="457200"/>
          </a:xfrm>
        </p:spPr>
        <p:txBody>
          <a:bodyPr/>
          <a:lstStyle/>
          <a:p>
            <a:endParaRPr lang="pt-BR"/>
          </a:p>
        </p:txBody>
      </p:sp>
      <p:sp>
        <p:nvSpPr>
          <p:cNvPr id="7" name="Espaço Reservado para Número de Slide 6"/>
          <p:cNvSpPr>
            <a:spLocks noGrp="1"/>
          </p:cNvSpPr>
          <p:nvPr>
            <p:ph type="sldNum" sz="quarter" idx="12"/>
          </p:nvPr>
        </p:nvSpPr>
        <p:spPr>
          <a:xfrm>
            <a:off x="146304" y="6208776"/>
            <a:ext cx="457200" cy="457200"/>
          </a:xfrm>
        </p:spPr>
        <p:txBody>
          <a:bodyPr/>
          <a:lstStyle/>
          <a:p>
            <a:fld id="{4214D759-0F94-4F2A-B26D-C6C041ADFEA7}" type="slidenum">
              <a:rPr lang="pt-BR" smtClean="0"/>
              <a:pPr/>
              <a:t>‹nº›</a:t>
            </a:fld>
            <a:endParaRPr lang="pt-BR"/>
          </a:p>
        </p:txBody>
      </p:sp>
      <p:sp>
        <p:nvSpPr>
          <p:cNvPr id="11" name="Re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ço Reservado par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ângulo de cantos arredondado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ço Reservado para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8D36FC8-2712-444D-A9B0-F6494A69D545}" type="datetimeFigureOut">
              <a:rPr lang="pt-BR" smtClean="0"/>
              <a:pPr/>
              <a:t>23/07/2018</a:t>
            </a:fld>
            <a:endParaRPr lang="pt-BR"/>
          </a:p>
        </p:txBody>
      </p:sp>
      <p:sp>
        <p:nvSpPr>
          <p:cNvPr id="3" name="Espaço Reservado para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14D759-0F94-4F2A-B26D-C6C041ADFEA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635696" y="3789040"/>
            <a:ext cx="6400800" cy="1600200"/>
          </a:xfrm>
        </p:spPr>
        <p:txBody>
          <a:bodyPr/>
          <a:lstStyle/>
          <a:p>
            <a:endParaRPr lang="pt-BR" dirty="0" smtClean="0"/>
          </a:p>
          <a:p>
            <a:pPr algn="r"/>
            <a:r>
              <a:rPr lang="pt-BR" dirty="0" smtClean="0"/>
              <a:t>BRASÍLIA, 28/06/2018</a:t>
            </a:r>
            <a:endParaRPr lang="pt-BR" dirty="0"/>
          </a:p>
        </p:txBody>
      </p:sp>
      <p:sp>
        <p:nvSpPr>
          <p:cNvPr id="2" name="Título 1"/>
          <p:cNvSpPr>
            <a:spLocks noGrp="1"/>
          </p:cNvSpPr>
          <p:nvPr>
            <p:ph type="ctrTitle"/>
          </p:nvPr>
        </p:nvSpPr>
        <p:spPr>
          <a:xfrm>
            <a:off x="107504" y="1505930"/>
            <a:ext cx="8856984" cy="1470025"/>
          </a:xfrm>
        </p:spPr>
        <p:txBody>
          <a:bodyPr>
            <a:normAutofit fontScale="90000"/>
          </a:bodyPr>
          <a:lstStyle/>
          <a:p>
            <a:r>
              <a:rPr lang="pt-BR" sz="3600" dirty="0" smtClean="0"/>
              <a:t>Os impactos da CGPAR 23 nos Planos de Saúde das Estatais – Sistema Petrobrás</a:t>
            </a:r>
            <a:br>
              <a:rPr lang="pt-BR" sz="3600" dirty="0" smtClean="0"/>
            </a:br>
            <a:r>
              <a:rPr lang="pt-BR" sz="3600" dirty="0" smtClean="0"/>
              <a:t>AMS – Assistência Multidisciplinar de Saúde  </a:t>
            </a:r>
            <a:endParaRPr lang="pt-BR" sz="3600" dirty="0"/>
          </a:p>
        </p:txBody>
      </p:sp>
    </p:spTree>
    <p:extLst>
      <p:ext uri="{BB962C8B-B14F-4D97-AF65-F5344CB8AC3E}">
        <p14:creationId xmlns:p14="http://schemas.microsoft.com/office/powerpoint/2010/main" val="301713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628800"/>
            <a:ext cx="8856984" cy="5040560"/>
          </a:xfrm>
        </p:spPr>
        <p:txBody>
          <a:bodyPr>
            <a:normAutofit fontScale="70000" lnSpcReduction="20000"/>
          </a:bodyPr>
          <a:lstStyle/>
          <a:p>
            <a:pPr marL="0" indent="0" algn="just">
              <a:lnSpc>
                <a:spcPct val="150000"/>
              </a:lnSpc>
              <a:buNone/>
            </a:pPr>
            <a:r>
              <a:rPr lang="pt-BR" b="1" dirty="0"/>
              <a:t>Beneficiários</a:t>
            </a:r>
            <a:r>
              <a:rPr lang="pt-BR" dirty="0" smtClean="0"/>
              <a:t>: </a:t>
            </a:r>
            <a:endParaRPr lang="pt-BR" dirty="0"/>
          </a:p>
          <a:p>
            <a:pPr algn="just">
              <a:lnSpc>
                <a:spcPct val="150000"/>
              </a:lnSpc>
              <a:buFont typeface="Wingdings" panose="05000000000000000000" pitchFamily="2" charset="2"/>
              <a:buChar char="Ø"/>
            </a:pPr>
            <a:r>
              <a:rPr lang="pt-BR" dirty="0"/>
              <a:t>Empregados da Petrobras e Subsidiárias: desde que esteja recebendo remuneração da Petrobras</a:t>
            </a:r>
          </a:p>
          <a:p>
            <a:pPr algn="just">
              <a:lnSpc>
                <a:spcPct val="150000"/>
              </a:lnSpc>
              <a:buFont typeface="Wingdings" panose="05000000000000000000" pitchFamily="2" charset="2"/>
              <a:buChar char="Ø"/>
            </a:pPr>
            <a:r>
              <a:rPr lang="pt-BR" dirty="0"/>
              <a:t>Aposentados da Petrobras e Subsidiárias: desde que tenham contribuído para a AMS </a:t>
            </a:r>
            <a:r>
              <a:rPr lang="pt-BR" dirty="0" smtClean="0"/>
              <a:t>pelo período mínimo de 10 </a:t>
            </a:r>
            <a:r>
              <a:rPr lang="pt-BR" dirty="0"/>
              <a:t>(dez) </a:t>
            </a:r>
            <a:r>
              <a:rPr lang="pt-BR" dirty="0" smtClean="0"/>
              <a:t>anos, excetuando os que já eram aposentados </a:t>
            </a:r>
            <a:r>
              <a:rPr lang="pt-BR" dirty="0"/>
              <a:t>da </a:t>
            </a:r>
            <a:r>
              <a:rPr lang="pt-BR" dirty="0" smtClean="0"/>
              <a:t>Petrobrás, até 31 de agosto de 2010</a:t>
            </a:r>
            <a:endParaRPr lang="pt-BR" dirty="0"/>
          </a:p>
          <a:p>
            <a:pPr algn="just">
              <a:lnSpc>
                <a:spcPct val="150000"/>
              </a:lnSpc>
              <a:buFont typeface="Wingdings" panose="05000000000000000000" pitchFamily="2" charset="2"/>
              <a:buChar char="Ø"/>
            </a:pPr>
            <a:r>
              <a:rPr lang="pt-BR" dirty="0"/>
              <a:t>Pensionistas, reconhecidos e mantidos pelo INSS, desde que tenham sido inscritos na AMS pelo empregado ou aposentado em vida e estejam inscritos e com validade na AMS na data do óbito do titular</a:t>
            </a:r>
          </a:p>
          <a:p>
            <a:pPr algn="just">
              <a:lnSpc>
                <a:spcPct val="150000"/>
              </a:lnSpc>
              <a:buFont typeface="Wingdings" panose="05000000000000000000" pitchFamily="2" charset="2"/>
              <a:buChar char="Ø"/>
            </a:pPr>
            <a:r>
              <a:rPr lang="pt-BR" dirty="0"/>
              <a:t>Dependentes: conjugue ou companheiro(a), filho(a), enteado(a), legalmente dependente, menor sob guarda, em processo de adoção, desde que inscritos até a idade de 18 anos, agregados, exclusivamente para empregados em missão no exterior e temporários (recém-nascidos até 30 dias)</a:t>
            </a:r>
          </a:p>
          <a:p>
            <a:pPr marL="0" indent="0" algn="just">
              <a:lnSpc>
                <a:spcPct val="150000"/>
              </a:lnSpc>
              <a:buNone/>
            </a:pPr>
            <a:endParaRPr lang="pt-BR" dirty="0"/>
          </a:p>
        </p:txBody>
      </p:sp>
    </p:spTree>
    <p:extLst>
      <p:ext uri="{BB962C8B-B14F-4D97-AF65-F5344CB8AC3E}">
        <p14:creationId xmlns:p14="http://schemas.microsoft.com/office/powerpoint/2010/main" val="185248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628800"/>
            <a:ext cx="8856984" cy="5229200"/>
          </a:xfrm>
        </p:spPr>
        <p:txBody>
          <a:bodyPr>
            <a:normAutofit fontScale="77500" lnSpcReduction="20000"/>
          </a:bodyPr>
          <a:lstStyle/>
          <a:p>
            <a:pPr marL="0" indent="0" algn="just">
              <a:lnSpc>
                <a:spcPct val="150000"/>
              </a:lnSpc>
              <a:buNone/>
            </a:pPr>
            <a:r>
              <a:rPr lang="pt-BR" b="1" dirty="0" smtClean="0"/>
              <a:t>Beneficiários (continuação)</a:t>
            </a:r>
            <a:r>
              <a:rPr lang="pt-BR" dirty="0" smtClean="0"/>
              <a:t>:</a:t>
            </a:r>
            <a:endParaRPr lang="pt-BR" sz="1000" dirty="0" smtClean="0"/>
          </a:p>
          <a:p>
            <a:pPr algn="just">
              <a:lnSpc>
                <a:spcPct val="150000"/>
              </a:lnSpc>
              <a:buFont typeface="Wingdings" panose="05000000000000000000" pitchFamily="2" charset="2"/>
              <a:buChar char="Ø"/>
            </a:pPr>
            <a:r>
              <a:rPr lang="pt-BR" dirty="0" smtClean="0"/>
              <a:t> Órfãos</a:t>
            </a:r>
            <a:r>
              <a:rPr lang="pt-BR" dirty="0"/>
              <a:t>, mediante apresentação do respectivo tutor legal</a:t>
            </a:r>
          </a:p>
          <a:p>
            <a:pPr algn="just">
              <a:lnSpc>
                <a:spcPct val="150000"/>
              </a:lnSpc>
              <a:buFont typeface="Wingdings" panose="05000000000000000000" pitchFamily="2" charset="2"/>
              <a:buChar char="Ø"/>
            </a:pPr>
            <a:r>
              <a:rPr lang="pt-BR" dirty="0"/>
              <a:t>Anistiados, </a:t>
            </a:r>
            <a:r>
              <a:rPr lang="pt-BR" dirty="0" err="1"/>
              <a:t>ex-empregados</a:t>
            </a:r>
            <a:r>
              <a:rPr lang="pt-BR" dirty="0"/>
              <a:t> do Sistema Petrobras, com base na Lei 10.559/2002 e desde que recebam seus proventos através do Ministério do Planejamento, Orçamento e Gestão – MPOG) e pela Lei 8.878/1994.</a:t>
            </a:r>
          </a:p>
          <a:p>
            <a:pPr algn="just">
              <a:lnSpc>
                <a:spcPct val="150000"/>
              </a:lnSpc>
              <a:buFont typeface="Wingdings" panose="05000000000000000000" pitchFamily="2" charset="2"/>
              <a:buChar char="Ø"/>
            </a:pPr>
            <a:r>
              <a:rPr lang="pt-BR" dirty="0"/>
              <a:t>Pai ou padrasto, mãe ou madrasta, sem renda, ou com renda limitada a dois salários mínimos, inscritos até </a:t>
            </a:r>
            <a:r>
              <a:rPr lang="pt-BR" dirty="0" smtClean="0"/>
              <a:t>31 de julho </a:t>
            </a:r>
            <a:r>
              <a:rPr lang="pt-BR" dirty="0"/>
              <a:t>de </a:t>
            </a:r>
            <a:r>
              <a:rPr lang="pt-BR" dirty="0" smtClean="0"/>
              <a:t>1997</a:t>
            </a:r>
          </a:p>
          <a:p>
            <a:pPr algn="just">
              <a:lnSpc>
                <a:spcPct val="150000"/>
              </a:lnSpc>
              <a:buFont typeface="Wingdings" panose="05000000000000000000" pitchFamily="2" charset="2"/>
              <a:buChar char="Ø"/>
            </a:pPr>
            <a:r>
              <a:rPr lang="pt-BR" dirty="0"/>
              <a:t>Empregado </a:t>
            </a:r>
            <a:r>
              <a:rPr lang="pt-BR" dirty="0" smtClean="0"/>
              <a:t>demitido: sem </a:t>
            </a:r>
            <a:r>
              <a:rPr lang="pt-BR" dirty="0"/>
              <a:t>justa causa, </a:t>
            </a:r>
            <a:r>
              <a:rPr lang="pt-BR" dirty="0" smtClean="0"/>
              <a:t>com </a:t>
            </a:r>
            <a:r>
              <a:rPr lang="pt-BR" dirty="0"/>
              <a:t>custeio diferenciado (coparticipação de 50% e pré-pagamento em tabela específica), </a:t>
            </a:r>
            <a:r>
              <a:rPr lang="pt-BR" dirty="0" smtClean="0"/>
              <a:t>pelo prazo de 1/3 </a:t>
            </a:r>
            <a:r>
              <a:rPr lang="pt-BR" dirty="0"/>
              <a:t>(um terço) do </a:t>
            </a:r>
            <a:r>
              <a:rPr lang="pt-BR" dirty="0" smtClean="0"/>
              <a:t>seu período contributivo, mas, com período </a:t>
            </a:r>
            <a:r>
              <a:rPr lang="pt-BR" dirty="0"/>
              <a:t>mínimo de 6 (seis) meses e máximo de 2 (dois) anos (RN 279/11 da ANS), </a:t>
            </a:r>
          </a:p>
          <a:p>
            <a:pPr algn="just">
              <a:lnSpc>
                <a:spcPct val="150000"/>
              </a:lnSpc>
              <a:buFont typeface="Wingdings" panose="05000000000000000000" pitchFamily="2" charset="2"/>
              <a:buChar char="Ø"/>
            </a:pPr>
            <a:endParaRPr lang="pt-BR" dirty="0"/>
          </a:p>
          <a:p>
            <a:pPr marL="0" indent="0" algn="just">
              <a:lnSpc>
                <a:spcPct val="150000"/>
              </a:lnSpc>
              <a:buNone/>
            </a:pPr>
            <a:endParaRPr lang="pt-BR" dirty="0"/>
          </a:p>
        </p:txBody>
      </p:sp>
    </p:spTree>
    <p:extLst>
      <p:ext uri="{BB962C8B-B14F-4D97-AF65-F5344CB8AC3E}">
        <p14:creationId xmlns:p14="http://schemas.microsoft.com/office/powerpoint/2010/main" val="2641024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268760"/>
            <a:ext cx="8856984" cy="5589240"/>
          </a:xfrm>
        </p:spPr>
        <p:txBody>
          <a:bodyPr>
            <a:normAutofit fontScale="55000" lnSpcReduction="20000"/>
          </a:bodyPr>
          <a:lstStyle/>
          <a:p>
            <a:pPr marL="0" indent="0" algn="just">
              <a:lnSpc>
                <a:spcPct val="150000"/>
              </a:lnSpc>
              <a:buNone/>
            </a:pPr>
            <a:r>
              <a:rPr lang="pt-BR" b="1" dirty="0" smtClean="0"/>
              <a:t>Elegibilidade:</a:t>
            </a:r>
          </a:p>
          <a:p>
            <a:pPr algn="just">
              <a:lnSpc>
                <a:spcPct val="150000"/>
              </a:lnSpc>
              <a:buFont typeface="Wingdings" panose="05000000000000000000" pitchFamily="2" charset="2"/>
              <a:buChar char="Ø"/>
            </a:pPr>
            <a:r>
              <a:rPr lang="pt-BR" sz="2700" dirty="0" smtClean="0"/>
              <a:t>Beneficiários Dependente filho(a) ou enteado(a): até 21 anos, ou 24 anos, se estiver cursando nível superior, ou até 28 anos, 11 meses e 29 dias, se estiver inscrito no Plano 28, ou até 33 anos, 11 meses e 29 dias, por opção do Beneficiário Titular. </a:t>
            </a:r>
          </a:p>
          <a:p>
            <a:pPr algn="just">
              <a:lnSpc>
                <a:spcPct val="150000"/>
              </a:lnSpc>
              <a:buFont typeface="Wingdings" panose="05000000000000000000" pitchFamily="2" charset="2"/>
              <a:buChar char="Ø"/>
            </a:pPr>
            <a:r>
              <a:rPr lang="pt-BR" sz="2700" dirty="0" smtClean="0"/>
              <a:t>Beneficiário Dependente </a:t>
            </a:r>
            <a:r>
              <a:rPr lang="pt-BR" sz="2700" dirty="0"/>
              <a:t>Inválido </a:t>
            </a:r>
            <a:r>
              <a:rPr lang="pt-BR" sz="2700" dirty="0" smtClean="0"/>
              <a:t>Filho(a</a:t>
            </a:r>
            <a:r>
              <a:rPr lang="pt-BR" sz="2700" dirty="0"/>
              <a:t>) ou </a:t>
            </a:r>
            <a:r>
              <a:rPr lang="pt-BR" sz="2700" dirty="0" smtClean="0"/>
              <a:t>Enteado(a): sem limite de idade, desde </a:t>
            </a:r>
            <a:r>
              <a:rPr lang="pt-BR" sz="2700" dirty="0"/>
              <a:t>que a </a:t>
            </a:r>
            <a:r>
              <a:rPr lang="pt-BR" sz="2700" dirty="0" smtClean="0"/>
              <a:t>Invalidez </a:t>
            </a:r>
            <a:r>
              <a:rPr lang="pt-BR" sz="2700" dirty="0"/>
              <a:t>Permanente para o Trabalho ocorra até a idade de 21 anos, e que o dependente não seja emancipado. </a:t>
            </a:r>
            <a:endParaRPr lang="pt-BR" sz="2700" dirty="0" smtClean="0"/>
          </a:p>
          <a:p>
            <a:pPr algn="just">
              <a:lnSpc>
                <a:spcPct val="150000"/>
              </a:lnSpc>
              <a:buFont typeface="Wingdings" panose="05000000000000000000" pitchFamily="2" charset="2"/>
              <a:buChar char="Ø"/>
            </a:pPr>
            <a:r>
              <a:rPr lang="pt-BR" sz="2700" dirty="0" smtClean="0"/>
              <a:t>Beneficiários Dependente no </a:t>
            </a:r>
            <a:r>
              <a:rPr lang="pt-BR" sz="2700" dirty="0"/>
              <a:t>Plano </a:t>
            </a:r>
            <a:r>
              <a:rPr lang="pt-BR" sz="2700" dirty="0" smtClean="0"/>
              <a:t>PAE: até </a:t>
            </a:r>
            <a:r>
              <a:rPr lang="pt-BR" sz="2700" dirty="0"/>
              <a:t>24 anos, quando universitário, </a:t>
            </a:r>
            <a:r>
              <a:rPr lang="pt-BR" sz="2700" dirty="0" smtClean="0"/>
              <a:t>desde que a Invalidez </a:t>
            </a:r>
            <a:r>
              <a:rPr lang="pt-BR" sz="2700" dirty="0"/>
              <a:t>Permanente para o Trabalho tenha ocorrido até a idade de 21 anos, </a:t>
            </a:r>
            <a:r>
              <a:rPr lang="pt-BR" sz="2700" dirty="0" smtClean="0"/>
              <a:t>que </a:t>
            </a:r>
            <a:r>
              <a:rPr lang="pt-BR" sz="2700" dirty="0"/>
              <a:t>o dependente não seja </a:t>
            </a:r>
            <a:r>
              <a:rPr lang="pt-BR" sz="2700" dirty="0" smtClean="0"/>
              <a:t>emancipado, que a invalidez seja comprovada por perícia médica </a:t>
            </a:r>
            <a:r>
              <a:rPr lang="pt-BR" sz="2700" dirty="0"/>
              <a:t>da Petrobras, enquanto o </a:t>
            </a:r>
            <a:r>
              <a:rPr lang="pt-BR" sz="2700" dirty="0" smtClean="0"/>
              <a:t>Beneficiário Titular </a:t>
            </a:r>
            <a:r>
              <a:rPr lang="pt-BR" sz="2700" dirty="0"/>
              <a:t>estiver </a:t>
            </a:r>
            <a:r>
              <a:rPr lang="pt-BR" sz="2700" dirty="0" smtClean="0"/>
              <a:t>vivo, excetuando quando o Beneficiário Dependente for </a:t>
            </a:r>
            <a:r>
              <a:rPr lang="pt-BR" sz="2700" dirty="0"/>
              <a:t>curatelado</a:t>
            </a:r>
            <a:r>
              <a:rPr lang="pt-BR" sz="2700" dirty="0" smtClean="0"/>
              <a:t>.</a:t>
            </a:r>
          </a:p>
          <a:p>
            <a:pPr algn="just">
              <a:lnSpc>
                <a:spcPct val="150000"/>
              </a:lnSpc>
              <a:buFont typeface="Wingdings" panose="05000000000000000000" pitchFamily="2" charset="2"/>
              <a:buChar char="Ø"/>
            </a:pPr>
            <a:r>
              <a:rPr lang="pt-BR" sz="2700" dirty="0" smtClean="0"/>
              <a:t>Filho(a) de Beneficiários Dependentes </a:t>
            </a:r>
            <a:r>
              <a:rPr lang="pt-BR" sz="2700" dirty="0"/>
              <a:t>da </a:t>
            </a:r>
            <a:r>
              <a:rPr lang="pt-BR" sz="2700" dirty="0" smtClean="0"/>
              <a:t>AMS: até os trinta </a:t>
            </a:r>
            <a:r>
              <a:rPr lang="pt-BR" sz="2700" dirty="0"/>
              <a:t>(30) primeiros dias de vida</a:t>
            </a:r>
            <a:r>
              <a:rPr lang="pt-BR" sz="2700" dirty="0" smtClean="0"/>
              <a:t>.</a:t>
            </a:r>
          </a:p>
          <a:p>
            <a:pPr algn="just">
              <a:lnSpc>
                <a:spcPct val="150000"/>
              </a:lnSpc>
              <a:buFont typeface="Wingdings" panose="05000000000000000000" pitchFamily="2" charset="2"/>
              <a:buChar char="Ø"/>
            </a:pPr>
            <a:r>
              <a:rPr lang="pt-BR" sz="2700" dirty="0" smtClean="0"/>
              <a:t>Beneficiário Titular Aposentado: sem limite de idade, desde que não tenha sido dispensado por justa causa ou por conveniência da Petrobras ou suas Subsidiárias, desde que não haja descontinuidade maior que 90 (noventa) dias, entre a data do seu desligamento da Petrobras e a data da Concessão do seu  Benefício do INSS e desde que a empresa empregadora seja patrocinadora da Petros. </a:t>
            </a:r>
          </a:p>
          <a:p>
            <a:pPr algn="just">
              <a:lnSpc>
                <a:spcPct val="150000"/>
              </a:lnSpc>
              <a:buFont typeface="Wingdings" panose="05000000000000000000" pitchFamily="2" charset="2"/>
              <a:buChar char="Ø"/>
            </a:pPr>
            <a:endParaRPr lang="pt-BR" dirty="0" smtClean="0"/>
          </a:p>
        </p:txBody>
      </p:sp>
    </p:spTree>
    <p:extLst>
      <p:ext uri="{BB962C8B-B14F-4D97-AF65-F5344CB8AC3E}">
        <p14:creationId xmlns:p14="http://schemas.microsoft.com/office/powerpoint/2010/main" val="1435420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648072"/>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980728"/>
            <a:ext cx="8856984" cy="5589240"/>
          </a:xfrm>
        </p:spPr>
        <p:txBody>
          <a:bodyPr>
            <a:normAutofit fontScale="55000" lnSpcReduction="20000"/>
          </a:bodyPr>
          <a:lstStyle/>
          <a:p>
            <a:pPr marL="0" indent="0" algn="just">
              <a:lnSpc>
                <a:spcPct val="150000"/>
              </a:lnSpc>
              <a:buNone/>
            </a:pPr>
            <a:r>
              <a:rPr lang="pt-BR" b="1" dirty="0" smtClean="0"/>
              <a:t>Procedimentos sem cobertura:</a:t>
            </a:r>
          </a:p>
          <a:p>
            <a:pPr algn="just">
              <a:lnSpc>
                <a:spcPct val="150000"/>
              </a:lnSpc>
              <a:buFont typeface="Wingdings" panose="05000000000000000000" pitchFamily="2" charset="2"/>
              <a:buChar char="Ø"/>
            </a:pPr>
            <a:r>
              <a:rPr lang="pt-BR" dirty="0" smtClean="0"/>
              <a:t>Fora do </a:t>
            </a:r>
            <a:r>
              <a:rPr lang="pt-BR" dirty="0"/>
              <a:t>Rol de Procedimentos e Eventos em Saúde da ANS; </a:t>
            </a:r>
            <a:endParaRPr lang="pt-BR" dirty="0" smtClean="0"/>
          </a:p>
          <a:p>
            <a:pPr algn="just">
              <a:lnSpc>
                <a:spcPct val="150000"/>
              </a:lnSpc>
              <a:buFont typeface="Wingdings" panose="05000000000000000000" pitchFamily="2" charset="2"/>
              <a:buChar char="Ø"/>
            </a:pPr>
            <a:r>
              <a:rPr lang="pt-BR" dirty="0" smtClean="0"/>
              <a:t>Tratamento </a:t>
            </a:r>
            <a:r>
              <a:rPr lang="pt-BR" dirty="0"/>
              <a:t>de rejuvenescimento ou de emagrecimento com finalidade estética, </a:t>
            </a:r>
            <a:r>
              <a:rPr lang="pt-BR" dirty="0" err="1" smtClean="0"/>
              <a:t>spas</a:t>
            </a:r>
            <a:r>
              <a:rPr lang="pt-BR" dirty="0"/>
              <a:t>, clínicas de repouso e “estâncias hidrominerais”; </a:t>
            </a:r>
            <a:endParaRPr lang="pt-BR" dirty="0" smtClean="0"/>
          </a:p>
          <a:p>
            <a:pPr algn="just">
              <a:lnSpc>
                <a:spcPct val="150000"/>
              </a:lnSpc>
              <a:buFont typeface="Wingdings" panose="05000000000000000000" pitchFamily="2" charset="2"/>
              <a:buChar char="Ø"/>
            </a:pPr>
            <a:r>
              <a:rPr lang="pt-BR" dirty="0"/>
              <a:t>O</a:t>
            </a:r>
            <a:r>
              <a:rPr lang="pt-BR" dirty="0" smtClean="0"/>
              <a:t>dontológicos </a:t>
            </a:r>
            <a:r>
              <a:rPr lang="pt-BR" dirty="0"/>
              <a:t>com finalidade estética e/ou utilização de ligas preciosas, inclusive em trabalhos protéticos</a:t>
            </a:r>
            <a:r>
              <a:rPr lang="pt-BR" dirty="0" smtClean="0"/>
              <a:t>;</a:t>
            </a:r>
          </a:p>
          <a:p>
            <a:pPr algn="just">
              <a:lnSpc>
                <a:spcPct val="150000"/>
              </a:lnSpc>
              <a:buFont typeface="Wingdings" panose="05000000000000000000" pitchFamily="2" charset="2"/>
              <a:buChar char="Ø"/>
            </a:pPr>
            <a:r>
              <a:rPr lang="pt-BR" dirty="0" smtClean="0"/>
              <a:t>Reversão </a:t>
            </a:r>
            <a:r>
              <a:rPr lang="pt-BR" dirty="0"/>
              <a:t>de cirurgia esterilizadora prévia (reversão de laqueadura tubária e reversão de vasectomia</a:t>
            </a:r>
            <a:r>
              <a:rPr lang="pt-BR" dirty="0" smtClean="0"/>
              <a:t>);</a:t>
            </a:r>
          </a:p>
          <a:p>
            <a:pPr algn="just">
              <a:lnSpc>
                <a:spcPct val="150000"/>
              </a:lnSpc>
              <a:buFont typeface="Wingdings" panose="05000000000000000000" pitchFamily="2" charset="2"/>
              <a:buChar char="Ø"/>
            </a:pPr>
            <a:r>
              <a:rPr lang="pt-BR" dirty="0" smtClean="0"/>
              <a:t>Tratamento </a:t>
            </a:r>
            <a:r>
              <a:rPr lang="pt-BR" dirty="0"/>
              <a:t>para </a:t>
            </a:r>
            <a:r>
              <a:rPr lang="pt-BR" dirty="0" smtClean="0"/>
              <a:t>infertilidade, reprodução assistida</a:t>
            </a:r>
          </a:p>
          <a:p>
            <a:pPr algn="just">
              <a:lnSpc>
                <a:spcPct val="150000"/>
              </a:lnSpc>
              <a:buFont typeface="Wingdings" panose="05000000000000000000" pitchFamily="2" charset="2"/>
              <a:buChar char="Ø"/>
            </a:pPr>
            <a:r>
              <a:rPr lang="pt-BR" dirty="0" smtClean="0"/>
              <a:t>Qualquer </a:t>
            </a:r>
            <a:r>
              <a:rPr lang="pt-BR" dirty="0"/>
              <a:t>tratamento </a:t>
            </a:r>
            <a:r>
              <a:rPr lang="pt-BR" dirty="0" err="1"/>
              <a:t>esclerosante</a:t>
            </a:r>
            <a:r>
              <a:rPr lang="pt-BR" dirty="0"/>
              <a:t> de </a:t>
            </a:r>
            <a:r>
              <a:rPr lang="pt-BR" dirty="0" smtClean="0"/>
              <a:t>varizes</a:t>
            </a:r>
          </a:p>
          <a:p>
            <a:pPr algn="just">
              <a:lnSpc>
                <a:spcPct val="150000"/>
              </a:lnSpc>
              <a:buFont typeface="Wingdings" panose="05000000000000000000" pitchFamily="2" charset="2"/>
              <a:buChar char="Ø"/>
            </a:pPr>
            <a:r>
              <a:rPr lang="pt-BR" dirty="0" smtClean="0"/>
              <a:t>Internação </a:t>
            </a:r>
            <a:r>
              <a:rPr lang="pt-BR" dirty="0"/>
              <a:t>em estabelecimentos para acolhimento de idosos e internações que não necessitem de cuidados médicos em ambiente </a:t>
            </a:r>
            <a:r>
              <a:rPr lang="pt-BR" dirty="0" smtClean="0"/>
              <a:t>hospitalar</a:t>
            </a:r>
          </a:p>
          <a:p>
            <a:pPr algn="just">
              <a:lnSpc>
                <a:spcPct val="150000"/>
              </a:lnSpc>
              <a:buFont typeface="Wingdings" panose="05000000000000000000" pitchFamily="2" charset="2"/>
              <a:buChar char="Ø"/>
            </a:pPr>
            <a:r>
              <a:rPr lang="pt-BR" dirty="0" smtClean="0"/>
              <a:t>Manutenção </a:t>
            </a:r>
            <a:r>
              <a:rPr lang="pt-BR" dirty="0"/>
              <a:t>da Internação em ambiente </a:t>
            </a:r>
            <a:r>
              <a:rPr lang="pt-BR" dirty="0" smtClean="0"/>
              <a:t>hospitalar após </a:t>
            </a:r>
            <a:r>
              <a:rPr lang="pt-BR" dirty="0"/>
              <a:t>a alta médica hospitalar ou após a estabilidade clínica de pacientes portadores de doenças crônicas-degenerativas, passíveis de tratamento </a:t>
            </a:r>
            <a:r>
              <a:rPr lang="pt-BR" dirty="0" smtClean="0"/>
              <a:t>ambulatorial/domiciliar</a:t>
            </a:r>
          </a:p>
          <a:p>
            <a:pPr algn="just">
              <a:lnSpc>
                <a:spcPct val="150000"/>
              </a:lnSpc>
              <a:buFont typeface="Wingdings" panose="05000000000000000000" pitchFamily="2" charset="2"/>
              <a:buChar char="Ø"/>
            </a:pPr>
            <a:r>
              <a:rPr lang="pt-BR" dirty="0" smtClean="0"/>
              <a:t>Diárias </a:t>
            </a:r>
            <a:r>
              <a:rPr lang="pt-BR" dirty="0"/>
              <a:t>hospitalares de parturientes em condições de alta, quando da impossibilidade de alta hospitalar do recém nascido</a:t>
            </a:r>
            <a:r>
              <a:rPr lang="pt-BR" dirty="0" smtClean="0"/>
              <a:t>;</a:t>
            </a:r>
          </a:p>
          <a:p>
            <a:pPr algn="just">
              <a:lnSpc>
                <a:spcPct val="150000"/>
              </a:lnSpc>
              <a:buFont typeface="Wingdings" panose="05000000000000000000" pitchFamily="2" charset="2"/>
              <a:buChar char="Ø"/>
            </a:pPr>
            <a:r>
              <a:rPr lang="pt-BR" dirty="0" smtClean="0"/>
              <a:t>Investigação </a:t>
            </a:r>
            <a:r>
              <a:rPr lang="pt-BR" dirty="0"/>
              <a:t>de paternidade, qualquer técnica, inclusive o exame de </a:t>
            </a:r>
            <a:r>
              <a:rPr lang="pt-BR" dirty="0" smtClean="0"/>
              <a:t>DNA </a:t>
            </a:r>
            <a:endParaRPr lang="pt-BR" b="1" dirty="0"/>
          </a:p>
        </p:txBody>
      </p:sp>
    </p:spTree>
    <p:extLst>
      <p:ext uri="{BB962C8B-B14F-4D97-AF65-F5344CB8AC3E}">
        <p14:creationId xmlns:p14="http://schemas.microsoft.com/office/powerpoint/2010/main" val="2768867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77164" y="1124744"/>
            <a:ext cx="8856984" cy="5616624"/>
          </a:xfrm>
        </p:spPr>
        <p:txBody>
          <a:bodyPr>
            <a:normAutofit fontScale="47500" lnSpcReduction="20000"/>
          </a:bodyPr>
          <a:lstStyle/>
          <a:p>
            <a:pPr marL="0" indent="0" algn="just">
              <a:lnSpc>
                <a:spcPct val="150000"/>
              </a:lnSpc>
              <a:buNone/>
            </a:pPr>
            <a:r>
              <a:rPr lang="pt-BR" b="1" dirty="0"/>
              <a:t>Procedimentos sem </a:t>
            </a:r>
            <a:r>
              <a:rPr lang="pt-BR" b="1" dirty="0" smtClean="0"/>
              <a:t>cobertura (continuação):</a:t>
            </a:r>
            <a:endParaRPr lang="pt-BR" b="1" dirty="0"/>
          </a:p>
          <a:p>
            <a:pPr algn="just">
              <a:lnSpc>
                <a:spcPct val="150000"/>
              </a:lnSpc>
              <a:buFont typeface="Wingdings" panose="05000000000000000000" pitchFamily="2" charset="2"/>
              <a:buChar char="Ø"/>
            </a:pPr>
            <a:r>
              <a:rPr lang="pt-BR" sz="2700" dirty="0" smtClean="0"/>
              <a:t>Procedimentos </a:t>
            </a:r>
            <a:r>
              <a:rPr lang="pt-BR" sz="2700" dirty="0"/>
              <a:t>clínicos ou cirúrgicos para fins estéticos, bem como órteses e próteses para o mesmo </a:t>
            </a:r>
            <a:r>
              <a:rPr lang="pt-BR" sz="2700" dirty="0" smtClean="0"/>
              <a:t>fim</a:t>
            </a:r>
          </a:p>
          <a:p>
            <a:pPr algn="just">
              <a:lnSpc>
                <a:spcPct val="150000"/>
              </a:lnSpc>
              <a:buFont typeface="Wingdings" panose="05000000000000000000" pitchFamily="2" charset="2"/>
              <a:buChar char="Ø"/>
            </a:pPr>
            <a:r>
              <a:rPr lang="pt-BR" sz="2700" dirty="0" smtClean="0"/>
              <a:t>Fornecimento </a:t>
            </a:r>
            <a:r>
              <a:rPr lang="pt-BR" sz="2700" dirty="0"/>
              <a:t>de </a:t>
            </a:r>
            <a:r>
              <a:rPr lang="pt-BR" sz="2700" dirty="0" smtClean="0"/>
              <a:t>órteses: óculos/lentes </a:t>
            </a:r>
            <a:r>
              <a:rPr lang="pt-BR" sz="2700" dirty="0"/>
              <a:t>de contato, aparelhos auditivos, muletas, bengalas, talas, colchões d´água e assemelhados, coletes ortopédicos/</a:t>
            </a:r>
            <a:r>
              <a:rPr lang="pt-BR" sz="2700" dirty="0" err="1"/>
              <a:t>splint</a:t>
            </a:r>
            <a:r>
              <a:rPr lang="pt-BR" sz="2700" dirty="0"/>
              <a:t>, botas, tênis, sapatos ortopédicos, tutores não cirúrgicos, meias compressivas; cadeiras de rodas e aparelhos auditivos </a:t>
            </a:r>
            <a:r>
              <a:rPr lang="pt-BR" sz="2700" dirty="0" smtClean="0"/>
              <a:t>externos</a:t>
            </a:r>
          </a:p>
          <a:p>
            <a:pPr algn="just">
              <a:lnSpc>
                <a:spcPct val="150000"/>
              </a:lnSpc>
              <a:buFont typeface="Wingdings" panose="05000000000000000000" pitchFamily="2" charset="2"/>
              <a:buChar char="Ø"/>
            </a:pPr>
            <a:r>
              <a:rPr lang="pt-BR" sz="2700" dirty="0" smtClean="0"/>
              <a:t>Remoção </a:t>
            </a:r>
            <a:r>
              <a:rPr lang="pt-BR" sz="2700" dirty="0"/>
              <a:t>por meio de transporte aquático ou aéreo, inclusive UTI aérea</a:t>
            </a:r>
            <a:r>
              <a:rPr lang="pt-BR" sz="2700" dirty="0" smtClean="0"/>
              <a:t>;</a:t>
            </a:r>
          </a:p>
          <a:p>
            <a:pPr algn="just">
              <a:lnSpc>
                <a:spcPct val="150000"/>
              </a:lnSpc>
              <a:buFont typeface="Wingdings" panose="05000000000000000000" pitchFamily="2" charset="2"/>
              <a:buChar char="Ø"/>
            </a:pPr>
            <a:r>
              <a:rPr lang="pt-BR" sz="2700" dirty="0" smtClean="0"/>
              <a:t>Atendimento fora </a:t>
            </a:r>
            <a:r>
              <a:rPr lang="pt-BR" sz="2700" dirty="0"/>
              <a:t>do território nacional, desde que o beneficiário não esteja em missão ou seja </a:t>
            </a:r>
            <a:r>
              <a:rPr lang="pt-BR" sz="2700" dirty="0" smtClean="0"/>
              <a:t>expatriado</a:t>
            </a:r>
          </a:p>
          <a:p>
            <a:pPr algn="just">
              <a:lnSpc>
                <a:spcPct val="150000"/>
              </a:lnSpc>
              <a:buFont typeface="Wingdings" panose="05000000000000000000" pitchFamily="2" charset="2"/>
              <a:buChar char="Ø"/>
            </a:pPr>
            <a:r>
              <a:rPr lang="pt-BR" sz="2700" dirty="0" smtClean="0"/>
              <a:t>Tratamento </a:t>
            </a:r>
            <a:r>
              <a:rPr lang="pt-BR" sz="2700" dirty="0"/>
              <a:t>clínico ou cirúrgico </a:t>
            </a:r>
            <a:r>
              <a:rPr lang="pt-BR" sz="2700" dirty="0" smtClean="0"/>
              <a:t>considerado experimental pelo </a:t>
            </a:r>
            <a:r>
              <a:rPr lang="pt-BR" sz="2700" dirty="0"/>
              <a:t>Conselho Federal de Medicina – CFM ou pelo Conselho Federal de Odontologia- CFO; </a:t>
            </a:r>
            <a:endParaRPr lang="pt-BR" sz="2700" dirty="0" smtClean="0"/>
          </a:p>
          <a:p>
            <a:pPr algn="just">
              <a:lnSpc>
                <a:spcPct val="150000"/>
              </a:lnSpc>
              <a:buFont typeface="Wingdings" panose="05000000000000000000" pitchFamily="2" charset="2"/>
              <a:buChar char="Ø"/>
            </a:pPr>
            <a:r>
              <a:rPr lang="pt-BR" sz="2700" dirty="0" smtClean="0"/>
              <a:t>Emprega </a:t>
            </a:r>
            <a:r>
              <a:rPr lang="pt-BR" sz="2700" dirty="0"/>
              <a:t>medicamentos e produtos para a saúde (próteses ou materiais especiais) que não possuem as indicações descritas na bula/manual registrado na ANVISA (uso “off-</a:t>
            </a:r>
            <a:r>
              <a:rPr lang="pt-BR" sz="2700" dirty="0" err="1"/>
              <a:t>label</a:t>
            </a:r>
            <a:r>
              <a:rPr lang="pt-BR" sz="2700" dirty="0" smtClean="0"/>
              <a:t>”);</a:t>
            </a:r>
          </a:p>
          <a:p>
            <a:pPr algn="just">
              <a:lnSpc>
                <a:spcPct val="150000"/>
              </a:lnSpc>
              <a:buFont typeface="Wingdings" panose="05000000000000000000" pitchFamily="2" charset="2"/>
              <a:buChar char="Ø"/>
            </a:pPr>
            <a:r>
              <a:rPr lang="pt-BR" sz="2700" dirty="0"/>
              <a:t>Tratamentos ilícitos ou antiéticos, ou não reconhecidos pelas autoridades competentes</a:t>
            </a:r>
          </a:p>
          <a:p>
            <a:pPr algn="just">
              <a:lnSpc>
                <a:spcPct val="150000"/>
              </a:lnSpc>
              <a:buFont typeface="Wingdings" panose="05000000000000000000" pitchFamily="2" charset="2"/>
              <a:buChar char="Ø"/>
            </a:pPr>
            <a:r>
              <a:rPr lang="pt-BR" sz="2700" dirty="0" smtClean="0"/>
              <a:t>Necropsias</a:t>
            </a:r>
          </a:p>
          <a:p>
            <a:pPr algn="just">
              <a:lnSpc>
                <a:spcPct val="150000"/>
              </a:lnSpc>
              <a:buFont typeface="Wingdings" panose="05000000000000000000" pitchFamily="2" charset="2"/>
              <a:buChar char="Ø"/>
            </a:pPr>
            <a:r>
              <a:rPr lang="pt-BR" sz="2700" dirty="0"/>
              <a:t>Transplantes realizados por equipes e/ou hospitais não autorizados pelo Ministério da Saúde;</a:t>
            </a:r>
          </a:p>
          <a:p>
            <a:pPr algn="just">
              <a:lnSpc>
                <a:spcPct val="150000"/>
              </a:lnSpc>
              <a:buFont typeface="Wingdings" panose="05000000000000000000" pitchFamily="2" charset="2"/>
              <a:buChar char="Ø"/>
            </a:pPr>
            <a:r>
              <a:rPr lang="pt-BR" sz="2700" dirty="0"/>
              <a:t>Fator estimulador de crescimento ósseo</a:t>
            </a:r>
            <a:r>
              <a:rPr lang="pt-BR" sz="2700" dirty="0" smtClean="0"/>
              <a:t>;</a:t>
            </a:r>
          </a:p>
          <a:p>
            <a:pPr algn="just">
              <a:lnSpc>
                <a:spcPct val="150000"/>
              </a:lnSpc>
              <a:buFont typeface="Wingdings" panose="05000000000000000000" pitchFamily="2" charset="2"/>
              <a:buChar char="Ø"/>
            </a:pPr>
            <a:r>
              <a:rPr lang="pt-BR" sz="2700" dirty="0"/>
              <a:t>Despesas decorrentes de programas de condicionamento físico, tais como: professores de educação física, academias de ginástica e demais práticas desportivas.</a:t>
            </a:r>
          </a:p>
          <a:p>
            <a:pPr algn="just">
              <a:lnSpc>
                <a:spcPct val="150000"/>
              </a:lnSpc>
              <a:buFont typeface="Wingdings" panose="05000000000000000000" pitchFamily="2" charset="2"/>
              <a:buChar char="Ø"/>
            </a:pPr>
            <a:endParaRPr lang="pt-BR" sz="2800" dirty="0"/>
          </a:p>
          <a:p>
            <a:pPr algn="just">
              <a:lnSpc>
                <a:spcPct val="150000"/>
              </a:lnSpc>
              <a:buFont typeface="Wingdings" panose="05000000000000000000" pitchFamily="2" charset="2"/>
              <a:buChar char="Ø"/>
            </a:pPr>
            <a:endParaRPr lang="pt-BR" dirty="0"/>
          </a:p>
          <a:p>
            <a:pPr algn="just">
              <a:lnSpc>
                <a:spcPct val="150000"/>
              </a:lnSpc>
              <a:buFont typeface="Wingdings" panose="05000000000000000000" pitchFamily="2" charset="2"/>
              <a:buChar char="Ø"/>
            </a:pPr>
            <a:endParaRPr lang="pt-BR" b="1" dirty="0"/>
          </a:p>
          <a:p>
            <a:pPr marL="0" indent="0" algn="just">
              <a:lnSpc>
                <a:spcPct val="150000"/>
              </a:lnSpc>
              <a:buNone/>
            </a:pPr>
            <a:endParaRPr lang="pt-BR" dirty="0"/>
          </a:p>
        </p:txBody>
      </p:sp>
    </p:spTree>
    <p:extLst>
      <p:ext uri="{BB962C8B-B14F-4D97-AF65-F5344CB8AC3E}">
        <p14:creationId xmlns:p14="http://schemas.microsoft.com/office/powerpoint/2010/main" val="3367900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67202" y="984096"/>
            <a:ext cx="8856984" cy="5757271"/>
          </a:xfrm>
        </p:spPr>
        <p:txBody>
          <a:bodyPr>
            <a:normAutofit fontScale="47500" lnSpcReduction="20000"/>
          </a:bodyPr>
          <a:lstStyle/>
          <a:p>
            <a:pPr marL="0" indent="0" algn="just">
              <a:lnSpc>
                <a:spcPct val="150000"/>
              </a:lnSpc>
              <a:buNone/>
            </a:pPr>
            <a:r>
              <a:rPr lang="pt-BR" b="1" dirty="0" smtClean="0"/>
              <a:t>Procedimentos </a:t>
            </a:r>
            <a:r>
              <a:rPr lang="pt-BR" b="1" dirty="0"/>
              <a:t>sem cobertura (continuação):</a:t>
            </a:r>
          </a:p>
          <a:p>
            <a:pPr algn="just">
              <a:lnSpc>
                <a:spcPct val="150000"/>
              </a:lnSpc>
              <a:buFont typeface="Wingdings" panose="05000000000000000000" pitchFamily="2" charset="2"/>
              <a:buChar char="Ø"/>
            </a:pPr>
            <a:r>
              <a:rPr lang="pt-BR" sz="3000" dirty="0" smtClean="0"/>
              <a:t>Despesas </a:t>
            </a:r>
            <a:r>
              <a:rPr lang="pt-BR" sz="3000" dirty="0"/>
              <a:t>médicas e odontológicas resultantes de lesões sofridas durante a participação em rebeliões, greves ou insurreições, lutas e/ou crimes, nos quais o empregado ou dependente tenha participado diretamente, comprovada sua culpabilidade</a:t>
            </a:r>
            <a:r>
              <a:rPr lang="pt-BR" sz="3000" dirty="0" smtClean="0"/>
              <a:t>;</a:t>
            </a:r>
          </a:p>
          <a:p>
            <a:pPr algn="just">
              <a:lnSpc>
                <a:spcPct val="150000"/>
              </a:lnSpc>
              <a:buFont typeface="Wingdings" panose="05000000000000000000" pitchFamily="2" charset="2"/>
              <a:buChar char="Ø"/>
            </a:pPr>
            <a:r>
              <a:rPr lang="pt-BR" sz="3000" dirty="0" smtClean="0"/>
              <a:t>Despesas </a:t>
            </a:r>
            <a:r>
              <a:rPr lang="pt-BR" sz="3000" dirty="0"/>
              <a:t>efetuadas durante a internação hospitalar, como: telefonemas, alimentação extra, aluguel de TV e canais de TV </a:t>
            </a:r>
            <a:r>
              <a:rPr lang="pt-BR" sz="3000" dirty="0" smtClean="0"/>
              <a:t>fechados, lavagem de roupas</a:t>
            </a:r>
          </a:p>
          <a:p>
            <a:pPr algn="just">
              <a:lnSpc>
                <a:spcPct val="150000"/>
              </a:lnSpc>
              <a:buFont typeface="Wingdings" panose="05000000000000000000" pitchFamily="2" charset="2"/>
              <a:buChar char="Ø"/>
            </a:pPr>
            <a:r>
              <a:rPr lang="pt-BR" sz="3000" dirty="0"/>
              <a:t>R</a:t>
            </a:r>
            <a:r>
              <a:rPr lang="pt-BR" sz="3000" dirty="0" smtClean="0"/>
              <a:t>essarcimento </a:t>
            </a:r>
            <a:r>
              <a:rPr lang="pt-BR" sz="3000" dirty="0"/>
              <a:t>de danos ao patrimônio da instituição de internação, materiais de uso pessoal e </a:t>
            </a:r>
            <a:r>
              <a:rPr lang="pt-BR" sz="3000" dirty="0" smtClean="0"/>
              <a:t>higiênico</a:t>
            </a:r>
          </a:p>
          <a:p>
            <a:pPr algn="just">
              <a:lnSpc>
                <a:spcPct val="150000"/>
              </a:lnSpc>
              <a:buFont typeface="Wingdings" panose="05000000000000000000" pitchFamily="2" charset="2"/>
              <a:buChar char="Ø"/>
            </a:pPr>
            <a:r>
              <a:rPr lang="pt-BR" sz="3000" dirty="0" smtClean="0"/>
              <a:t>Exames </a:t>
            </a:r>
            <a:r>
              <a:rPr lang="pt-BR" sz="3000" dirty="0"/>
              <a:t>complementares destinados a exames ocupacionais admissional, periódico e </a:t>
            </a:r>
            <a:r>
              <a:rPr lang="pt-BR" sz="3000" dirty="0" err="1" smtClean="0"/>
              <a:t>demissional</a:t>
            </a:r>
            <a:endParaRPr lang="pt-BR" sz="3000" dirty="0" smtClean="0"/>
          </a:p>
          <a:p>
            <a:pPr algn="just">
              <a:lnSpc>
                <a:spcPct val="150000"/>
              </a:lnSpc>
              <a:buFont typeface="Wingdings" panose="05000000000000000000" pitchFamily="2" charset="2"/>
              <a:buChar char="Ø"/>
            </a:pPr>
            <a:r>
              <a:rPr lang="pt-BR" sz="3000" dirty="0" smtClean="0"/>
              <a:t>Vacinas </a:t>
            </a:r>
            <a:r>
              <a:rPr lang="pt-BR" sz="3000" dirty="0"/>
              <a:t>para prevenção de doenças </a:t>
            </a:r>
            <a:r>
              <a:rPr lang="pt-BR" sz="3000" dirty="0" err="1"/>
              <a:t>infecto-contagiosas</a:t>
            </a:r>
            <a:r>
              <a:rPr lang="pt-BR" sz="3000" dirty="0" smtClean="0"/>
              <a:t>;</a:t>
            </a:r>
          </a:p>
          <a:p>
            <a:pPr algn="just">
              <a:lnSpc>
                <a:spcPct val="150000"/>
              </a:lnSpc>
              <a:buFont typeface="Wingdings" panose="05000000000000000000" pitchFamily="2" charset="2"/>
              <a:buChar char="Ø"/>
            </a:pPr>
            <a:r>
              <a:rPr lang="pt-BR" sz="3000" dirty="0" smtClean="0"/>
              <a:t>Reembolso </a:t>
            </a:r>
            <a:r>
              <a:rPr lang="pt-BR" sz="3000" dirty="0"/>
              <a:t>de despesas com aquisição de leites; alimentos para doenças </a:t>
            </a:r>
            <a:r>
              <a:rPr lang="pt-BR" sz="3000" dirty="0" err="1"/>
              <a:t>disabsortivas</a:t>
            </a:r>
            <a:r>
              <a:rPr lang="pt-BR" sz="3000" dirty="0"/>
              <a:t>; suplementos alimentares de qualquer natureza e </a:t>
            </a:r>
            <a:r>
              <a:rPr lang="pt-BR" sz="3000" dirty="0" smtClean="0"/>
              <a:t>vitaminas</a:t>
            </a:r>
          </a:p>
          <a:p>
            <a:pPr algn="just">
              <a:lnSpc>
                <a:spcPct val="150000"/>
              </a:lnSpc>
              <a:buFont typeface="Wingdings" panose="05000000000000000000" pitchFamily="2" charset="2"/>
              <a:buChar char="Ø"/>
            </a:pPr>
            <a:r>
              <a:rPr lang="pt-BR" sz="3000" dirty="0" smtClean="0"/>
              <a:t>Fraldas</a:t>
            </a:r>
            <a:r>
              <a:rPr lang="pt-BR" sz="3000" dirty="0"/>
              <a:t>, materiais de higiene pessoal e limpeza doméstica inclusive para beneficiários inscritos no PAD</a:t>
            </a:r>
            <a:r>
              <a:rPr lang="pt-BR" sz="3000" dirty="0" smtClean="0"/>
              <a:t>;</a:t>
            </a:r>
          </a:p>
          <a:p>
            <a:pPr algn="just">
              <a:lnSpc>
                <a:spcPct val="150000"/>
              </a:lnSpc>
              <a:buFont typeface="Wingdings" panose="05000000000000000000" pitchFamily="2" charset="2"/>
              <a:buChar char="Ø"/>
            </a:pPr>
            <a:r>
              <a:rPr lang="pt-BR" sz="3000" dirty="0" smtClean="0"/>
              <a:t>Despesas </a:t>
            </a:r>
            <a:r>
              <a:rPr lang="pt-BR" sz="3000" dirty="0"/>
              <a:t>com enfermagem particular e cuidadores durante a internação </a:t>
            </a:r>
            <a:r>
              <a:rPr lang="pt-BR" sz="3000" dirty="0" smtClean="0"/>
              <a:t>hospitalar</a:t>
            </a:r>
          </a:p>
          <a:p>
            <a:pPr algn="just">
              <a:lnSpc>
                <a:spcPct val="150000"/>
              </a:lnSpc>
              <a:buFont typeface="Wingdings" panose="05000000000000000000" pitchFamily="2" charset="2"/>
              <a:buChar char="Ø"/>
            </a:pPr>
            <a:r>
              <a:rPr lang="pt-BR" sz="3000" dirty="0" smtClean="0"/>
              <a:t>Reembolso </a:t>
            </a:r>
            <a:r>
              <a:rPr lang="pt-BR" sz="3000" dirty="0"/>
              <a:t>de qualquer despesa de procedimentos em saúde realizados em domicílio que não tenham sido autorizados pela auditoria técnica da equipe operacional do </a:t>
            </a:r>
            <a:r>
              <a:rPr lang="pt-BR" sz="3000" dirty="0" smtClean="0"/>
              <a:t>PAD</a:t>
            </a:r>
          </a:p>
          <a:p>
            <a:pPr algn="just">
              <a:lnSpc>
                <a:spcPct val="150000"/>
              </a:lnSpc>
              <a:buFont typeface="Wingdings" panose="05000000000000000000" pitchFamily="2" charset="2"/>
              <a:buChar char="Ø"/>
            </a:pPr>
            <a:r>
              <a:rPr lang="pt-BR" sz="3000" dirty="0" smtClean="0"/>
              <a:t>Próteses </a:t>
            </a:r>
            <a:r>
              <a:rPr lang="pt-BR" sz="3000" dirty="0"/>
              <a:t>penianas infláveis</a:t>
            </a:r>
            <a:r>
              <a:rPr lang="pt-BR" sz="3000" dirty="0" smtClean="0"/>
              <a:t>;</a:t>
            </a:r>
          </a:p>
          <a:p>
            <a:pPr algn="just">
              <a:lnSpc>
                <a:spcPct val="150000"/>
              </a:lnSpc>
              <a:buFont typeface="Wingdings" panose="05000000000000000000" pitchFamily="2" charset="2"/>
              <a:buChar char="Ø"/>
            </a:pPr>
            <a:r>
              <a:rPr lang="pt-BR" sz="3000" dirty="0" err="1" smtClean="0"/>
              <a:t>Imunoterapia</a:t>
            </a:r>
            <a:r>
              <a:rPr lang="pt-BR" sz="3000" dirty="0" smtClean="0"/>
              <a:t> </a:t>
            </a:r>
            <a:r>
              <a:rPr lang="pt-BR" sz="3000" dirty="0"/>
              <a:t>de qualquer natureza. </a:t>
            </a:r>
            <a:endParaRPr lang="pt-BR" sz="3000" b="1" dirty="0"/>
          </a:p>
          <a:p>
            <a:pPr marL="0" indent="0" algn="just">
              <a:lnSpc>
                <a:spcPct val="150000"/>
              </a:lnSpc>
              <a:buNone/>
            </a:pPr>
            <a:endParaRPr lang="pt-BR" sz="3000" dirty="0"/>
          </a:p>
        </p:txBody>
      </p:sp>
    </p:spTree>
    <p:extLst>
      <p:ext uri="{BB962C8B-B14F-4D97-AF65-F5344CB8AC3E}">
        <p14:creationId xmlns:p14="http://schemas.microsoft.com/office/powerpoint/2010/main" val="3607579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79512" y="1196752"/>
            <a:ext cx="8856984" cy="5873904"/>
          </a:xfrm>
        </p:spPr>
        <p:txBody>
          <a:bodyPr>
            <a:normAutofit fontScale="55000" lnSpcReduction="20000"/>
          </a:bodyPr>
          <a:lstStyle/>
          <a:p>
            <a:pPr marL="0" indent="0" algn="just">
              <a:lnSpc>
                <a:spcPct val="150000"/>
              </a:lnSpc>
              <a:buNone/>
            </a:pPr>
            <a:r>
              <a:rPr lang="pt-BR" sz="3600" dirty="0"/>
              <a:t>M</a:t>
            </a:r>
            <a:r>
              <a:rPr lang="pt-BR" sz="3600" b="1" dirty="0" smtClean="0"/>
              <a:t>odalidades </a:t>
            </a:r>
            <a:r>
              <a:rPr lang="pt-BR" sz="3600" b="1" dirty="0"/>
              <a:t>de </a:t>
            </a:r>
            <a:r>
              <a:rPr lang="pt-BR" sz="3600" b="1" dirty="0" smtClean="0"/>
              <a:t>atendimento: </a:t>
            </a:r>
            <a:r>
              <a:rPr lang="pt-BR" sz="3600" dirty="0" smtClean="0"/>
              <a:t>Escolha </a:t>
            </a:r>
            <a:r>
              <a:rPr lang="pt-BR" sz="3600" dirty="0"/>
              <a:t>Dirigida e Livre Escolha</a:t>
            </a:r>
            <a:r>
              <a:rPr lang="pt-BR" sz="3600" dirty="0" smtClean="0"/>
              <a:t>. </a:t>
            </a:r>
          </a:p>
          <a:p>
            <a:pPr algn="just">
              <a:lnSpc>
                <a:spcPct val="150000"/>
              </a:lnSpc>
              <a:buFont typeface="Wingdings" panose="05000000000000000000" pitchFamily="2" charset="2"/>
              <a:buChar char="Ø"/>
            </a:pPr>
            <a:r>
              <a:rPr lang="pt-BR" sz="3600" b="1" dirty="0" smtClean="0"/>
              <a:t>Escolha Dirigida: </a:t>
            </a:r>
            <a:r>
              <a:rPr lang="pt-BR" sz="3600" dirty="0"/>
              <a:t>Beneficiários utilizam os serviços </a:t>
            </a:r>
            <a:r>
              <a:rPr lang="pt-BR" sz="3600" dirty="0" smtClean="0"/>
              <a:t>de profissionais </a:t>
            </a:r>
            <a:r>
              <a:rPr lang="pt-BR" sz="3600" dirty="0"/>
              <a:t>e instituições credenciados pela </a:t>
            </a:r>
            <a:r>
              <a:rPr lang="pt-BR" sz="3600" dirty="0" smtClean="0"/>
              <a:t>Petrobras. Nesta </a:t>
            </a:r>
            <a:r>
              <a:rPr lang="pt-BR" sz="3600" dirty="0"/>
              <a:t>modalidade, não é necessário realizar qualquer desembolso no ato do atendimento. </a:t>
            </a:r>
            <a:endParaRPr lang="pt-BR" sz="3600" dirty="0" smtClean="0"/>
          </a:p>
          <a:p>
            <a:pPr algn="just">
              <a:lnSpc>
                <a:spcPct val="150000"/>
              </a:lnSpc>
              <a:buFont typeface="Wingdings" panose="05000000000000000000" pitchFamily="2" charset="2"/>
              <a:buChar char="Ø"/>
            </a:pPr>
            <a:r>
              <a:rPr lang="pt-BR" sz="3600" b="1" dirty="0" smtClean="0"/>
              <a:t>Livre Escolha: </a:t>
            </a:r>
            <a:r>
              <a:rPr lang="pt-BR" sz="3600" dirty="0" smtClean="0"/>
              <a:t>Beneficiários </a:t>
            </a:r>
            <a:r>
              <a:rPr lang="pt-BR" sz="3600" dirty="0"/>
              <a:t>utilizam os serviços de profissionais ou instituições não credenciados da AMS, </a:t>
            </a:r>
            <a:r>
              <a:rPr lang="pt-BR" sz="3600" dirty="0" smtClean="0"/>
              <a:t>“</a:t>
            </a:r>
            <a:r>
              <a:rPr lang="pt-BR" sz="3600" b="1" i="1" dirty="0" smtClean="0"/>
              <a:t>de acordo com a sua preferência” </a:t>
            </a:r>
            <a:r>
              <a:rPr lang="pt-BR" sz="3600" dirty="0" smtClean="0"/>
              <a:t>ou devido a falta de </a:t>
            </a:r>
            <a:r>
              <a:rPr lang="pt-BR" sz="3600" dirty="0"/>
              <a:t>credenciados no município de demanda do procedimento em </a:t>
            </a:r>
            <a:r>
              <a:rPr lang="pt-BR" sz="3600" dirty="0" smtClean="0"/>
              <a:t>saúde, sendo que o reembolsa será de </a:t>
            </a:r>
            <a:r>
              <a:rPr lang="pt-BR" sz="3600" dirty="0"/>
              <a:t>acordo com </a:t>
            </a:r>
            <a:r>
              <a:rPr lang="pt-BR" sz="3600" dirty="0" smtClean="0"/>
              <a:t>tabelas de valores definidas em Regulamento.</a:t>
            </a:r>
          </a:p>
          <a:p>
            <a:pPr algn="just">
              <a:lnSpc>
                <a:spcPct val="150000"/>
              </a:lnSpc>
              <a:buFont typeface="Wingdings" panose="05000000000000000000" pitchFamily="2" charset="2"/>
              <a:buChar char="Ø"/>
            </a:pPr>
            <a:r>
              <a:rPr lang="pt-BR" sz="3600" b="1" dirty="0" smtClean="0"/>
              <a:t>Observações: </a:t>
            </a:r>
            <a:r>
              <a:rPr lang="pt-BR" sz="3600" dirty="0" smtClean="0"/>
              <a:t>I. Não há reembolso quando o atendimento for feito por credenciado; II. No PAD não há a modalidade da </a:t>
            </a:r>
            <a:r>
              <a:rPr lang="pt-BR" sz="3600" dirty="0"/>
              <a:t>Livre Escolha</a:t>
            </a:r>
          </a:p>
          <a:p>
            <a:pPr marL="0" indent="0" algn="just">
              <a:lnSpc>
                <a:spcPct val="150000"/>
              </a:lnSpc>
              <a:buNone/>
            </a:pPr>
            <a:endParaRPr lang="pt-BR" sz="3000" dirty="0"/>
          </a:p>
        </p:txBody>
      </p:sp>
    </p:spTree>
    <p:extLst>
      <p:ext uri="{BB962C8B-B14F-4D97-AF65-F5344CB8AC3E}">
        <p14:creationId xmlns:p14="http://schemas.microsoft.com/office/powerpoint/2010/main" val="4050083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67202" y="984096"/>
            <a:ext cx="8856984" cy="5757271"/>
          </a:xfrm>
        </p:spPr>
        <p:txBody>
          <a:bodyPr>
            <a:normAutofit fontScale="92500" lnSpcReduction="20000"/>
          </a:bodyPr>
          <a:lstStyle/>
          <a:p>
            <a:pPr marL="0" indent="0" algn="just">
              <a:lnSpc>
                <a:spcPct val="150000"/>
              </a:lnSpc>
              <a:buNone/>
            </a:pPr>
            <a:r>
              <a:rPr lang="pt-BR" b="1" dirty="0" smtClean="0"/>
              <a:t>Modalidades de Custeio: </a:t>
            </a:r>
            <a:r>
              <a:rPr lang="pt-BR" dirty="0" smtClean="0"/>
              <a:t>Grande Risco e Pequeno Risco</a:t>
            </a:r>
          </a:p>
          <a:p>
            <a:pPr algn="just">
              <a:lnSpc>
                <a:spcPct val="150000"/>
              </a:lnSpc>
              <a:buFont typeface="Wingdings" panose="05000000000000000000" pitchFamily="2" charset="2"/>
              <a:buChar char="Ø"/>
            </a:pPr>
            <a:r>
              <a:rPr lang="pt-BR" b="1" dirty="0" smtClean="0"/>
              <a:t>Grande Risco (pré-pagamento):</a:t>
            </a:r>
            <a:r>
              <a:rPr lang="pt-BR" dirty="0"/>
              <a:t> </a:t>
            </a:r>
            <a:r>
              <a:rPr lang="pt-BR" dirty="0" smtClean="0"/>
              <a:t>a </a:t>
            </a:r>
            <a:r>
              <a:rPr lang="pt-BR" dirty="0"/>
              <a:t>participação financeira do </a:t>
            </a:r>
            <a:r>
              <a:rPr lang="pt-BR" dirty="0" smtClean="0"/>
              <a:t>titular é através </a:t>
            </a:r>
            <a:r>
              <a:rPr lang="pt-BR" dirty="0"/>
              <a:t>de pré-pagamento, cuja tabela é calculada de acordo com a faixa salarial do titular e a idade de cada beneficiário. </a:t>
            </a:r>
            <a:r>
              <a:rPr lang="pt-BR" dirty="0" smtClean="0"/>
              <a:t>A </a:t>
            </a:r>
            <a:r>
              <a:rPr lang="pt-BR" dirty="0"/>
              <a:t>receita do Grande Risco destina-se às despesas referentes à cobertura dos eventos e procedimentos assistenciais em saúde, sob regime de internação hospitalar ou domiciliar; além dos medicamentos orais e subcutâneos direcionados para o tratamento de câncer, hepatites virais, insuficiência renal crônica e HIV/AIDS, desde que obedeçam a critérios específicos. </a:t>
            </a:r>
            <a:endParaRPr lang="pt-BR" b="1" dirty="0" smtClean="0"/>
          </a:p>
          <a:p>
            <a:pPr algn="just">
              <a:lnSpc>
                <a:spcPct val="150000"/>
              </a:lnSpc>
              <a:buFont typeface="Wingdings" panose="05000000000000000000" pitchFamily="2" charset="2"/>
              <a:buChar char="Ø"/>
            </a:pPr>
            <a:endParaRPr lang="pt-BR" b="1" dirty="0"/>
          </a:p>
          <a:p>
            <a:pPr marL="0" indent="0" algn="just">
              <a:lnSpc>
                <a:spcPct val="150000"/>
              </a:lnSpc>
              <a:buNone/>
            </a:pPr>
            <a:endParaRPr lang="pt-BR" sz="3000" dirty="0"/>
          </a:p>
        </p:txBody>
      </p:sp>
    </p:spTree>
    <p:extLst>
      <p:ext uri="{BB962C8B-B14F-4D97-AF65-F5344CB8AC3E}">
        <p14:creationId xmlns:p14="http://schemas.microsoft.com/office/powerpoint/2010/main" val="2563673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67202" y="984096"/>
            <a:ext cx="8856984" cy="5757271"/>
          </a:xfrm>
        </p:spPr>
        <p:txBody>
          <a:bodyPr>
            <a:normAutofit lnSpcReduction="10000"/>
          </a:bodyPr>
          <a:lstStyle/>
          <a:p>
            <a:pPr marL="0" indent="0" algn="just">
              <a:lnSpc>
                <a:spcPct val="150000"/>
              </a:lnSpc>
              <a:buNone/>
            </a:pPr>
            <a:r>
              <a:rPr lang="pt-BR" b="1" dirty="0" smtClean="0"/>
              <a:t>Modalidades de Custeio (continuação):</a:t>
            </a:r>
            <a:endParaRPr lang="pt-BR" dirty="0" smtClean="0"/>
          </a:p>
          <a:p>
            <a:pPr algn="just">
              <a:lnSpc>
                <a:spcPct val="150000"/>
              </a:lnSpc>
              <a:buFont typeface="Wingdings" panose="05000000000000000000" pitchFamily="2" charset="2"/>
              <a:buChar char="Ø"/>
            </a:pPr>
            <a:r>
              <a:rPr lang="pt-BR" b="1" dirty="0" smtClean="0"/>
              <a:t>Pequeno Risco (coparticipação):</a:t>
            </a:r>
            <a:r>
              <a:rPr lang="pt-BR" dirty="0"/>
              <a:t> a participação financeira do titular é através de </a:t>
            </a:r>
            <a:r>
              <a:rPr lang="pt-BR" dirty="0" smtClean="0"/>
              <a:t>um </a:t>
            </a:r>
            <a:r>
              <a:rPr lang="pt-BR" dirty="0"/>
              <a:t>percentual de coparticipação financeira </a:t>
            </a:r>
            <a:r>
              <a:rPr lang="pt-BR" dirty="0" smtClean="0"/>
              <a:t>sobre </a:t>
            </a:r>
            <a:r>
              <a:rPr lang="pt-BR" dirty="0"/>
              <a:t>os custos de procedimentos assistenciais prestados fora do regime de internação hospitalar e domiciliar, a exemplo de exames, consultas, </a:t>
            </a:r>
            <a:r>
              <a:rPr lang="pt-BR" dirty="0" smtClean="0"/>
              <a:t>e todos os </a:t>
            </a:r>
            <a:r>
              <a:rPr lang="pt-BR" dirty="0"/>
              <a:t>procedimentos </a:t>
            </a:r>
            <a:r>
              <a:rPr lang="pt-BR" dirty="0" smtClean="0"/>
              <a:t>realizados em ambulatório. Os </a:t>
            </a:r>
            <a:r>
              <a:rPr lang="pt-BR" dirty="0"/>
              <a:t>valores percentuais de coparticipação no Pequeno Risco variam </a:t>
            </a:r>
            <a:r>
              <a:rPr lang="pt-BR" dirty="0" smtClean="0"/>
              <a:t>de acordo, somente, </a:t>
            </a:r>
            <a:r>
              <a:rPr lang="pt-BR" dirty="0"/>
              <a:t>com as faixas </a:t>
            </a:r>
            <a:r>
              <a:rPr lang="pt-BR" dirty="0" smtClean="0"/>
              <a:t>salariais</a:t>
            </a:r>
            <a:endParaRPr lang="pt-BR" sz="3000" dirty="0"/>
          </a:p>
        </p:txBody>
      </p:sp>
    </p:spTree>
    <p:extLst>
      <p:ext uri="{BB962C8B-B14F-4D97-AF65-F5344CB8AC3E}">
        <p14:creationId xmlns:p14="http://schemas.microsoft.com/office/powerpoint/2010/main" val="2036752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67202" y="984096"/>
            <a:ext cx="8856984" cy="5757271"/>
          </a:xfrm>
        </p:spPr>
        <p:txBody>
          <a:bodyPr>
            <a:normAutofit/>
          </a:bodyPr>
          <a:lstStyle/>
          <a:p>
            <a:pPr marL="0" indent="0" algn="just">
              <a:lnSpc>
                <a:spcPct val="150000"/>
              </a:lnSpc>
              <a:buNone/>
            </a:pPr>
            <a:r>
              <a:rPr lang="pt-BR" sz="2800" b="1" dirty="0" smtClean="0"/>
              <a:t>Modalidades de Custeio (continuação):</a:t>
            </a:r>
            <a:endParaRPr lang="pt-BR" sz="2800" dirty="0" smtClean="0"/>
          </a:p>
          <a:p>
            <a:pPr algn="just">
              <a:lnSpc>
                <a:spcPct val="150000"/>
              </a:lnSpc>
              <a:buFont typeface="Wingdings" panose="05000000000000000000" pitchFamily="2" charset="2"/>
              <a:buChar char="Ø"/>
            </a:pPr>
            <a:r>
              <a:rPr lang="pt-BR" sz="2800" b="1" dirty="0" smtClean="0"/>
              <a:t>Pequeno Risco (coparticipação):</a:t>
            </a:r>
            <a:r>
              <a:rPr lang="pt-BR" sz="2800" dirty="0"/>
              <a:t> As formas de coparticipação financeira adotadas pela AMS são: </a:t>
            </a:r>
            <a:r>
              <a:rPr lang="pt-BR" sz="2800" dirty="0" smtClean="0"/>
              <a:t>Pequeno </a:t>
            </a:r>
            <a:r>
              <a:rPr lang="pt-BR" sz="2800" dirty="0"/>
              <a:t>Risco, </a:t>
            </a:r>
            <a:r>
              <a:rPr lang="pt-BR" sz="2800" dirty="0" smtClean="0"/>
              <a:t>Plano 28,  Psicoterapia, Ortodontia, </a:t>
            </a:r>
            <a:r>
              <a:rPr lang="pt-BR" sz="2800" dirty="0"/>
              <a:t>Internação para tratamento de dependência </a:t>
            </a:r>
            <a:r>
              <a:rPr lang="pt-BR" sz="2800" dirty="0" smtClean="0"/>
              <a:t>química, Cirurgia Refrativa, Benefício Farmácia </a:t>
            </a:r>
            <a:r>
              <a:rPr lang="pt-BR" sz="2800" dirty="0"/>
              <a:t>e </a:t>
            </a:r>
            <a:r>
              <a:rPr lang="pt-BR" sz="2800" dirty="0" smtClean="0"/>
              <a:t>Beneficiários </a:t>
            </a:r>
            <a:r>
              <a:rPr lang="pt-BR" sz="2800" dirty="0"/>
              <a:t>inscritos por Determinação Judicial. </a:t>
            </a:r>
          </a:p>
        </p:txBody>
      </p:sp>
    </p:spTree>
    <p:extLst>
      <p:ext uri="{BB962C8B-B14F-4D97-AF65-F5344CB8AC3E}">
        <p14:creationId xmlns:p14="http://schemas.microsoft.com/office/powerpoint/2010/main" val="1421928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260648"/>
            <a:ext cx="8856984" cy="1143000"/>
          </a:xfrm>
        </p:spPr>
        <p:txBody>
          <a:bodyPr/>
          <a:lstStyle/>
          <a:p>
            <a:pPr algn="ctr"/>
            <a:r>
              <a:rPr lang="pt-BR" u="sng" dirty="0" smtClean="0">
                <a:solidFill>
                  <a:srgbClr val="C00000"/>
                </a:solidFill>
              </a:rPr>
              <a:t>Roteiro da Apresentação</a:t>
            </a:r>
            <a:endParaRPr lang="pt-BR" u="sng" dirty="0">
              <a:solidFill>
                <a:srgbClr val="C00000"/>
              </a:solidFill>
            </a:endParaRPr>
          </a:p>
        </p:txBody>
      </p:sp>
      <p:sp>
        <p:nvSpPr>
          <p:cNvPr id="3" name="Espaço Reservado para Conteúdo 2"/>
          <p:cNvSpPr>
            <a:spLocks noGrp="1"/>
          </p:cNvSpPr>
          <p:nvPr>
            <p:ph sz="quarter" idx="1"/>
          </p:nvPr>
        </p:nvSpPr>
        <p:spPr>
          <a:xfrm>
            <a:off x="395536" y="1484784"/>
            <a:ext cx="8568952" cy="4824536"/>
          </a:xfrm>
        </p:spPr>
        <p:txBody>
          <a:bodyPr>
            <a:normAutofit/>
          </a:bodyPr>
          <a:lstStyle/>
          <a:p>
            <a:pPr marL="0" indent="0">
              <a:lnSpc>
                <a:spcPct val="150000"/>
              </a:lnSpc>
              <a:buNone/>
            </a:pPr>
            <a:r>
              <a:rPr lang="pt-BR" sz="2800" dirty="0">
                <a:solidFill>
                  <a:srgbClr val="FF0000"/>
                </a:solidFill>
              </a:rPr>
              <a:t>1</a:t>
            </a:r>
            <a:r>
              <a:rPr lang="pt-BR" sz="2800" dirty="0"/>
              <a:t> – </a:t>
            </a:r>
            <a:r>
              <a:rPr lang="pt-BR" sz="2800" dirty="0" smtClean="0"/>
              <a:t>Programa da AMS</a:t>
            </a:r>
          </a:p>
          <a:p>
            <a:pPr lvl="2">
              <a:lnSpc>
                <a:spcPct val="150000"/>
              </a:lnSpc>
              <a:buFont typeface="Wingdings" panose="05000000000000000000" pitchFamily="2" charset="2"/>
              <a:buChar char="ü"/>
              <a:tabLst>
                <a:tab pos="1435100" algn="l"/>
              </a:tabLst>
            </a:pPr>
            <a:r>
              <a:rPr lang="pt-BR" sz="2600" dirty="0" smtClean="0"/>
              <a:t>Breve Histórico</a:t>
            </a:r>
          </a:p>
          <a:p>
            <a:pPr lvl="2">
              <a:lnSpc>
                <a:spcPct val="150000"/>
              </a:lnSpc>
              <a:buFont typeface="Wingdings" panose="05000000000000000000" pitchFamily="2" charset="2"/>
              <a:buChar char="ü"/>
              <a:tabLst>
                <a:tab pos="1435100" algn="l"/>
              </a:tabLst>
            </a:pPr>
            <a:r>
              <a:rPr lang="pt-BR" sz="2600" dirty="0"/>
              <a:t>Base Regulamentar</a:t>
            </a:r>
          </a:p>
          <a:p>
            <a:pPr lvl="2">
              <a:lnSpc>
                <a:spcPct val="150000"/>
              </a:lnSpc>
              <a:buFont typeface="Wingdings" panose="05000000000000000000" pitchFamily="2" charset="2"/>
              <a:buChar char="ü"/>
              <a:tabLst>
                <a:tab pos="1435100" algn="l"/>
              </a:tabLst>
            </a:pPr>
            <a:r>
              <a:rPr lang="pt-BR" sz="2600" dirty="0" smtClean="0"/>
              <a:t>Custo e Custeio do Programa</a:t>
            </a:r>
          </a:p>
          <a:p>
            <a:pPr marL="0" indent="0">
              <a:lnSpc>
                <a:spcPct val="150000"/>
              </a:lnSpc>
              <a:buNone/>
            </a:pPr>
            <a:r>
              <a:rPr lang="pt-BR" sz="2800" dirty="0" smtClean="0">
                <a:solidFill>
                  <a:srgbClr val="FF0000"/>
                </a:solidFill>
              </a:rPr>
              <a:t>2</a:t>
            </a:r>
            <a:r>
              <a:rPr lang="pt-BR" sz="2800" dirty="0" smtClean="0"/>
              <a:t> </a:t>
            </a:r>
            <a:r>
              <a:rPr lang="pt-BR" sz="2800" dirty="0"/>
              <a:t>– I</a:t>
            </a:r>
            <a:r>
              <a:rPr lang="pt-BR" sz="2800" dirty="0" smtClean="0"/>
              <a:t>mpactos da CGPAR 23</a:t>
            </a:r>
          </a:p>
          <a:p>
            <a:pPr marL="0" indent="0">
              <a:lnSpc>
                <a:spcPct val="150000"/>
              </a:lnSpc>
              <a:buNone/>
            </a:pPr>
            <a:r>
              <a:rPr lang="pt-BR" sz="2800" dirty="0" smtClean="0">
                <a:solidFill>
                  <a:srgbClr val="FF0000"/>
                </a:solidFill>
              </a:rPr>
              <a:t>3 </a:t>
            </a:r>
            <a:r>
              <a:rPr lang="pt-BR" sz="2800" dirty="0" smtClean="0"/>
              <a:t>– Ações para barrar a Resolução</a:t>
            </a:r>
            <a:endParaRPr lang="pt-BR" sz="2800" dirty="0" smtClean="0">
              <a:solidFill>
                <a:srgbClr val="FF0000"/>
              </a:solidFill>
            </a:endParaRPr>
          </a:p>
          <a:p>
            <a:pPr marL="0" indent="0">
              <a:lnSpc>
                <a:spcPct val="150000"/>
              </a:lnSpc>
              <a:buNone/>
            </a:pPr>
            <a:endParaRPr lang="pt-BR" sz="2800" dirty="0" smtClean="0"/>
          </a:p>
          <a:p>
            <a:pPr lvl="2">
              <a:lnSpc>
                <a:spcPct val="150000"/>
              </a:lnSpc>
              <a:buFont typeface="Wingdings" panose="05000000000000000000" pitchFamily="2" charset="2"/>
              <a:buChar char="ü"/>
            </a:pPr>
            <a:endParaRPr lang="pt-BR" sz="2600" dirty="0" smtClean="0"/>
          </a:p>
          <a:p>
            <a:pPr lvl="2">
              <a:lnSpc>
                <a:spcPct val="150000"/>
              </a:lnSpc>
              <a:buFont typeface="Wingdings" panose="05000000000000000000" pitchFamily="2" charset="2"/>
              <a:buChar char="ü"/>
            </a:pPr>
            <a:endParaRPr lang="pt-BR" sz="2600" dirty="0" smtClean="0"/>
          </a:p>
          <a:p>
            <a:pPr marL="0" indent="0">
              <a:buNone/>
            </a:pPr>
            <a:endParaRPr lang="pt-BR" dirty="0"/>
          </a:p>
        </p:txBody>
      </p:sp>
    </p:spTree>
    <p:extLst>
      <p:ext uri="{BB962C8B-B14F-4D97-AF65-F5344CB8AC3E}">
        <p14:creationId xmlns:p14="http://schemas.microsoft.com/office/powerpoint/2010/main" val="3863409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67202" y="984096"/>
            <a:ext cx="8856984" cy="5757271"/>
          </a:xfrm>
        </p:spPr>
        <p:txBody>
          <a:bodyPr>
            <a:normAutofit fontScale="85000" lnSpcReduction="20000"/>
          </a:bodyPr>
          <a:lstStyle/>
          <a:p>
            <a:pPr marL="0" indent="0" algn="just">
              <a:lnSpc>
                <a:spcPct val="150000"/>
              </a:lnSpc>
              <a:buNone/>
            </a:pPr>
            <a:r>
              <a:rPr lang="pt-BR" b="1" dirty="0"/>
              <a:t>Modalidades de Custeio (continuação):</a:t>
            </a:r>
            <a:endParaRPr lang="pt-BR" dirty="0"/>
          </a:p>
          <a:p>
            <a:pPr marL="0" indent="0" algn="just">
              <a:lnSpc>
                <a:spcPct val="150000"/>
              </a:lnSpc>
              <a:buNone/>
            </a:pPr>
            <a:r>
              <a:rPr lang="pt-BR" b="1" dirty="0" smtClean="0"/>
              <a:t>Observações</a:t>
            </a:r>
            <a:r>
              <a:rPr lang="pt-BR" dirty="0" smtClean="0"/>
              <a:t>: I. No Plano 28 a </a:t>
            </a:r>
            <a:r>
              <a:rPr lang="pt-BR" dirty="0"/>
              <a:t>coparticipação do Pequeno Risco é fixa, em 50% da tabela vigente da AMS, e independe da classe de renda do Beneficiário </a:t>
            </a:r>
            <a:r>
              <a:rPr lang="pt-BR" dirty="0" smtClean="0"/>
              <a:t>Titular e o pré-pagamento é uma contribuição </a:t>
            </a:r>
            <a:r>
              <a:rPr lang="pt-BR" dirty="0"/>
              <a:t>mensal por dependente, </a:t>
            </a:r>
            <a:r>
              <a:rPr lang="pt-BR" dirty="0" smtClean="0"/>
              <a:t>fixada </a:t>
            </a:r>
            <a:r>
              <a:rPr lang="pt-BR" dirty="0"/>
              <a:t>pela Companhia e validado pelos Acordos Coletivos de Trabalho, </a:t>
            </a:r>
            <a:r>
              <a:rPr lang="pt-BR" dirty="0" smtClean="0"/>
              <a:t>que também independe </a:t>
            </a:r>
            <a:r>
              <a:rPr lang="pt-BR" dirty="0"/>
              <a:t>da classe de renda do Beneficiário Titular e da idade do Beneficiário </a:t>
            </a:r>
            <a:r>
              <a:rPr lang="pt-BR" dirty="0" smtClean="0"/>
              <a:t>Dependente. II. Ambas são cobradas do </a:t>
            </a:r>
            <a:r>
              <a:rPr lang="pt-BR" dirty="0"/>
              <a:t>Beneficiário </a:t>
            </a:r>
            <a:r>
              <a:rPr lang="pt-BR" dirty="0" smtClean="0"/>
              <a:t>Titular e </a:t>
            </a:r>
            <a:r>
              <a:rPr lang="pt-BR" dirty="0"/>
              <a:t>independente da </a:t>
            </a:r>
            <a:r>
              <a:rPr lang="pt-BR" dirty="0" smtClean="0"/>
              <a:t>margem </a:t>
            </a:r>
            <a:r>
              <a:rPr lang="pt-BR" dirty="0"/>
              <a:t>de </a:t>
            </a:r>
            <a:r>
              <a:rPr lang="pt-BR" dirty="0" smtClean="0"/>
              <a:t>desconto </a:t>
            </a:r>
            <a:r>
              <a:rPr lang="pt-BR" dirty="0"/>
              <a:t>da AMS, através de desconto no contracheque ou, em casos específicos, mediante emissão de boleto </a:t>
            </a:r>
            <a:r>
              <a:rPr lang="pt-BR" dirty="0" smtClean="0"/>
              <a:t>bancário; III. As dúvidas quanto a </a:t>
            </a:r>
            <a:r>
              <a:rPr lang="pt-BR" dirty="0"/>
              <a:t>classificação </a:t>
            </a:r>
            <a:r>
              <a:rPr lang="pt-BR" dirty="0" smtClean="0"/>
              <a:t>da modalidade de custeio são resolvidas </a:t>
            </a:r>
            <a:r>
              <a:rPr lang="pt-BR" dirty="0"/>
              <a:t>através do “</a:t>
            </a:r>
            <a:r>
              <a:rPr lang="pt-BR" dirty="0" err="1"/>
              <a:t>Call</a:t>
            </a:r>
            <a:r>
              <a:rPr lang="pt-BR" dirty="0"/>
              <a:t> Center” ou Posto de Atendimento da </a:t>
            </a:r>
            <a:r>
              <a:rPr lang="pt-BR" dirty="0" smtClean="0"/>
              <a:t>AMS </a:t>
            </a:r>
            <a:endParaRPr lang="pt-BR" b="1" dirty="0"/>
          </a:p>
          <a:p>
            <a:pPr marL="0" indent="0" algn="just">
              <a:lnSpc>
                <a:spcPct val="150000"/>
              </a:lnSpc>
              <a:buNone/>
            </a:pPr>
            <a:endParaRPr lang="pt-BR" sz="3000" dirty="0"/>
          </a:p>
        </p:txBody>
      </p:sp>
    </p:spTree>
    <p:extLst>
      <p:ext uri="{BB962C8B-B14F-4D97-AF65-F5344CB8AC3E}">
        <p14:creationId xmlns:p14="http://schemas.microsoft.com/office/powerpoint/2010/main" val="3244840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206407" y="1114973"/>
            <a:ext cx="8856984" cy="5757271"/>
          </a:xfrm>
        </p:spPr>
        <p:txBody>
          <a:bodyPr>
            <a:normAutofit fontScale="92500" lnSpcReduction="20000"/>
          </a:bodyPr>
          <a:lstStyle/>
          <a:p>
            <a:pPr marL="0" indent="0" algn="just">
              <a:lnSpc>
                <a:spcPct val="150000"/>
              </a:lnSpc>
              <a:buNone/>
            </a:pPr>
            <a:r>
              <a:rPr lang="pt-BR" b="1" dirty="0"/>
              <a:t>R</a:t>
            </a:r>
            <a:r>
              <a:rPr lang="pt-BR" b="1" dirty="0" smtClean="0"/>
              <a:t>egulação: </a:t>
            </a:r>
            <a:r>
              <a:rPr lang="pt-BR" dirty="0" smtClean="0"/>
              <a:t> A </a:t>
            </a:r>
            <a:r>
              <a:rPr lang="pt-BR" dirty="0"/>
              <a:t>verificação da pertinência de </a:t>
            </a:r>
            <a:r>
              <a:rPr lang="pt-BR" dirty="0" smtClean="0"/>
              <a:t>cobertura de procedimentos solicitados pelos beneficiários é  feita através de Autorização </a:t>
            </a:r>
            <a:r>
              <a:rPr lang="pt-BR" dirty="0"/>
              <a:t>Prévia (AP); Perícia; Junta Profissional (3ª Opinião) e Auditorias Médicas e Odontológicas (inicial e final</a:t>
            </a:r>
            <a:r>
              <a:rPr lang="pt-BR" dirty="0" smtClean="0"/>
              <a:t>), excetuando os procedimentos de urgência e emergência.</a:t>
            </a:r>
          </a:p>
          <a:p>
            <a:pPr marL="0" indent="0" algn="just">
              <a:lnSpc>
                <a:spcPct val="150000"/>
              </a:lnSpc>
              <a:buNone/>
            </a:pPr>
            <a:r>
              <a:rPr lang="pt-BR" sz="2800" b="1" dirty="0"/>
              <a:t>Reajuste</a:t>
            </a:r>
            <a:r>
              <a:rPr lang="pt-BR" sz="2800" dirty="0"/>
              <a:t>: Aplicado na tabela de Grande Risco na época da revisão do Acordo Coletivo de Trabalho (ACT) da Petrobras, historicamente no mês de setembro. O índice financeiro aplicado para fins de reajuste será aquele obtido após as negociações de ACT, de forma a manter o equilíbrio financeiro do benefício. </a:t>
            </a:r>
          </a:p>
          <a:p>
            <a:pPr marL="0" indent="0" algn="just">
              <a:lnSpc>
                <a:spcPct val="150000"/>
              </a:lnSpc>
              <a:buNone/>
            </a:pPr>
            <a:endParaRPr lang="pt-BR" b="1" dirty="0"/>
          </a:p>
          <a:p>
            <a:pPr marL="0" indent="0" algn="just">
              <a:lnSpc>
                <a:spcPct val="150000"/>
              </a:lnSpc>
              <a:buNone/>
            </a:pPr>
            <a:endParaRPr lang="pt-BR" sz="3000" dirty="0"/>
          </a:p>
        </p:txBody>
      </p:sp>
    </p:spTree>
    <p:extLst>
      <p:ext uri="{BB962C8B-B14F-4D97-AF65-F5344CB8AC3E}">
        <p14:creationId xmlns:p14="http://schemas.microsoft.com/office/powerpoint/2010/main" val="1295260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720080"/>
          </a:xfrm>
        </p:spPr>
        <p:txBody>
          <a:bodyPr>
            <a:normAutofit fontScale="90000"/>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79512" y="1196752"/>
            <a:ext cx="8856984" cy="5757271"/>
          </a:xfrm>
        </p:spPr>
        <p:txBody>
          <a:bodyPr>
            <a:noAutofit/>
          </a:bodyPr>
          <a:lstStyle/>
          <a:p>
            <a:pPr marL="0" indent="0" algn="just">
              <a:lnSpc>
                <a:spcPct val="150000"/>
              </a:lnSpc>
              <a:buNone/>
            </a:pPr>
            <a:r>
              <a:rPr lang="pt-BR" sz="1800" b="1" dirty="0" smtClean="0"/>
              <a:t>Faixas etárias: </a:t>
            </a:r>
            <a:r>
              <a:rPr lang="pt-BR" sz="1800" dirty="0" smtClean="0"/>
              <a:t>São definidas </a:t>
            </a:r>
            <a:r>
              <a:rPr lang="pt-BR" sz="1800" dirty="0"/>
              <a:t>na RN 63/2003 da </a:t>
            </a:r>
            <a:r>
              <a:rPr lang="pt-BR" sz="1800" dirty="0" smtClean="0"/>
              <a:t>ANS, para cobrança dos valores do pré-pagamento. </a:t>
            </a:r>
            <a:r>
              <a:rPr lang="pt-BR" sz="1800" dirty="0" err="1" smtClean="0"/>
              <a:t>Sãoo</a:t>
            </a:r>
            <a:r>
              <a:rPr lang="pt-BR" sz="1800" dirty="0" smtClean="0"/>
              <a:t> cobrados para cada Beneficiário, somente é aplicada </a:t>
            </a:r>
            <a:r>
              <a:rPr lang="pt-BR" sz="1800" dirty="0"/>
              <a:t>quando o </a:t>
            </a:r>
            <a:r>
              <a:rPr lang="pt-BR" sz="1800" dirty="0" smtClean="0"/>
              <a:t>Beneficiário completa </a:t>
            </a:r>
            <a:r>
              <a:rPr lang="pt-BR" sz="1800" dirty="0"/>
              <a:t>a idade limite, ou seja, no mês subsequente ao seu </a:t>
            </a:r>
            <a:r>
              <a:rPr lang="pt-BR" sz="1800" dirty="0" smtClean="0"/>
              <a:t>aniversário. São dez faixas etárias: (0 </a:t>
            </a:r>
            <a:r>
              <a:rPr lang="pt-BR" sz="1800" dirty="0"/>
              <a:t>(zero) a 18 (dezoito) anos; </a:t>
            </a:r>
            <a:r>
              <a:rPr lang="pt-BR" sz="1800" dirty="0" smtClean="0"/>
              <a:t>19 </a:t>
            </a:r>
            <a:r>
              <a:rPr lang="pt-BR" sz="1800" dirty="0"/>
              <a:t>(dezenove) a 23 (vinte e três) </a:t>
            </a:r>
            <a:r>
              <a:rPr lang="pt-BR" sz="1800" dirty="0" smtClean="0"/>
              <a:t>anos; 24 </a:t>
            </a:r>
            <a:r>
              <a:rPr lang="pt-BR" sz="1800" dirty="0"/>
              <a:t>(vinte e quatro) a 28 (vinte e oito) </a:t>
            </a:r>
            <a:r>
              <a:rPr lang="pt-BR" sz="1800" dirty="0" smtClean="0"/>
              <a:t>anos; </a:t>
            </a:r>
            <a:r>
              <a:rPr lang="pt-BR" sz="1800" dirty="0"/>
              <a:t>29 (vinte e nove) a 33 (trinta e três) anos; </a:t>
            </a:r>
            <a:r>
              <a:rPr lang="pt-BR" sz="1800" dirty="0" smtClean="0"/>
              <a:t>34 </a:t>
            </a:r>
            <a:r>
              <a:rPr lang="pt-BR" sz="1800" dirty="0"/>
              <a:t>(trinta e quatro) a 38 (trinta e oito) anos; </a:t>
            </a:r>
            <a:r>
              <a:rPr lang="pt-BR" sz="1800" dirty="0" smtClean="0"/>
              <a:t>39 </a:t>
            </a:r>
            <a:r>
              <a:rPr lang="pt-BR" sz="1800" dirty="0"/>
              <a:t>(trinta e nove) a 43 (quarenta e três) anos; </a:t>
            </a:r>
            <a:r>
              <a:rPr lang="pt-BR" sz="1800" dirty="0" smtClean="0"/>
              <a:t>44 </a:t>
            </a:r>
            <a:r>
              <a:rPr lang="pt-BR" sz="1800" dirty="0"/>
              <a:t>(quarenta e quatro) a 48 (quarenta e oito) anos; </a:t>
            </a:r>
            <a:r>
              <a:rPr lang="pt-BR" sz="1800" dirty="0" smtClean="0"/>
              <a:t>49 </a:t>
            </a:r>
            <a:r>
              <a:rPr lang="pt-BR" sz="1800" dirty="0"/>
              <a:t>(quarenta e nove) a 53 (cinquenta e três) anos; </a:t>
            </a:r>
            <a:r>
              <a:rPr lang="pt-BR" sz="1800" dirty="0" smtClean="0"/>
              <a:t>54 </a:t>
            </a:r>
            <a:r>
              <a:rPr lang="pt-BR" sz="1800" dirty="0"/>
              <a:t>(cinquenta e quatro) a 58 (cinquenta e oito) </a:t>
            </a:r>
            <a:r>
              <a:rPr lang="pt-BR" sz="1800" dirty="0" smtClean="0"/>
              <a:t>anos; 59 </a:t>
            </a:r>
            <a:r>
              <a:rPr lang="pt-BR" sz="1800" dirty="0"/>
              <a:t>(cinquenta e nove) anos ou </a:t>
            </a:r>
            <a:r>
              <a:rPr lang="pt-BR" sz="1800" dirty="0" smtClean="0"/>
              <a:t>mais).</a:t>
            </a:r>
          </a:p>
          <a:p>
            <a:pPr marL="0" indent="0" algn="just">
              <a:lnSpc>
                <a:spcPct val="150000"/>
              </a:lnSpc>
              <a:buNone/>
            </a:pPr>
            <a:r>
              <a:rPr lang="pt-BR" sz="1800" b="1" dirty="0" smtClean="0"/>
              <a:t>Relação de Custeio Total: </a:t>
            </a:r>
            <a:r>
              <a:rPr lang="pt-BR" sz="1800" dirty="0" smtClean="0"/>
              <a:t>O percentual máximo das empresas é 70 % e dos Beneficiários é 30%. O ajuste é feito na Comissão da AMS, geralmente na Tabela do Grande Risco. Os procedimentos classificados como Grande Risco representam, em média, 65% do custo total do Programa </a:t>
            </a:r>
            <a:endParaRPr lang="pt-BR" sz="1800" b="1" dirty="0"/>
          </a:p>
        </p:txBody>
      </p:sp>
    </p:spTree>
    <p:extLst>
      <p:ext uri="{BB962C8B-B14F-4D97-AF65-F5344CB8AC3E}">
        <p14:creationId xmlns:p14="http://schemas.microsoft.com/office/powerpoint/2010/main" val="3892550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7584" y="188640"/>
            <a:ext cx="8712968" cy="720080"/>
          </a:xfrm>
        </p:spPr>
        <p:txBody>
          <a:bodyPr>
            <a:normAutofit fontScale="90000"/>
          </a:bodyPr>
          <a:lstStyle/>
          <a:p>
            <a:pPr algn="ctr"/>
            <a:r>
              <a:rPr lang="pt-BR" u="sng" dirty="0" smtClean="0">
                <a:solidFill>
                  <a:srgbClr val="C00000"/>
                </a:solidFill>
              </a:rPr>
              <a:t>Custo e Custeio do Programa</a:t>
            </a:r>
            <a:endParaRPr lang="pt-BR" u="sng" dirty="0">
              <a:solidFill>
                <a:srgbClr val="C00000"/>
              </a:solidFill>
            </a:endParaRPr>
          </a:p>
        </p:txBody>
      </p:sp>
      <p:sp>
        <p:nvSpPr>
          <p:cNvPr id="3" name="Espaço Reservado para Conteúdo 2"/>
          <p:cNvSpPr>
            <a:spLocks noGrp="1"/>
          </p:cNvSpPr>
          <p:nvPr>
            <p:ph sz="quarter" idx="1"/>
          </p:nvPr>
        </p:nvSpPr>
        <p:spPr>
          <a:xfrm>
            <a:off x="179512" y="1196752"/>
            <a:ext cx="8856984" cy="5757271"/>
          </a:xfrm>
        </p:spPr>
        <p:txBody>
          <a:bodyPr>
            <a:noAutofit/>
          </a:bodyPr>
          <a:lstStyle/>
          <a:p>
            <a:pPr marL="0" indent="0" algn="just">
              <a:lnSpc>
                <a:spcPct val="150000"/>
              </a:lnSpc>
              <a:buNone/>
            </a:pPr>
            <a:r>
              <a:rPr lang="pt-BR" sz="1800" b="1" dirty="0" smtClean="0"/>
              <a:t>Faixas etárias:</a:t>
            </a:r>
            <a:endParaRPr lang="pt-BR" sz="1800" b="1" dirty="0"/>
          </a:p>
        </p:txBody>
      </p:sp>
    </p:spTree>
    <p:extLst>
      <p:ext uri="{BB962C8B-B14F-4D97-AF65-F5344CB8AC3E}">
        <p14:creationId xmlns:p14="http://schemas.microsoft.com/office/powerpoint/2010/main" val="917986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179512" y="908720"/>
            <a:ext cx="8568952" cy="4824536"/>
          </a:xfrm>
        </p:spPr>
        <p:txBody>
          <a:bodyPr>
            <a:normAutofit/>
          </a:bodyPr>
          <a:lstStyle/>
          <a:p>
            <a:pPr marL="0" indent="0">
              <a:lnSpc>
                <a:spcPct val="150000"/>
              </a:lnSpc>
              <a:buNone/>
            </a:pPr>
            <a:endParaRPr lang="pt-BR" sz="2800" dirty="0" smtClean="0">
              <a:solidFill>
                <a:srgbClr val="FF0000"/>
              </a:solidFill>
            </a:endParaRPr>
          </a:p>
          <a:p>
            <a:pPr marL="0" indent="0">
              <a:lnSpc>
                <a:spcPct val="150000"/>
              </a:lnSpc>
              <a:buNone/>
            </a:pPr>
            <a:endParaRPr lang="pt-BR" sz="2800" dirty="0">
              <a:solidFill>
                <a:srgbClr val="FF0000"/>
              </a:solidFill>
            </a:endParaRPr>
          </a:p>
          <a:p>
            <a:pPr marL="0" indent="0" algn="ctr">
              <a:lnSpc>
                <a:spcPct val="150000"/>
              </a:lnSpc>
              <a:buNone/>
            </a:pPr>
            <a:r>
              <a:rPr lang="pt-BR" sz="4400" dirty="0" smtClean="0">
                <a:solidFill>
                  <a:srgbClr val="C00000"/>
                </a:solidFill>
              </a:rPr>
              <a:t>2 – </a:t>
            </a:r>
            <a:r>
              <a:rPr lang="pt-BR" sz="4400" dirty="0" smtClean="0"/>
              <a:t> Impactos da CGPAR </a:t>
            </a:r>
            <a:r>
              <a:rPr lang="pt-BR" sz="4400" dirty="0"/>
              <a:t>23</a:t>
            </a:r>
          </a:p>
          <a:p>
            <a:pPr marL="0" indent="0" algn="ctr">
              <a:lnSpc>
                <a:spcPct val="150000"/>
              </a:lnSpc>
              <a:buNone/>
            </a:pPr>
            <a:endParaRPr lang="pt-BR" sz="4400" dirty="0">
              <a:solidFill>
                <a:srgbClr val="C00000"/>
              </a:solidFill>
            </a:endParaRPr>
          </a:p>
        </p:txBody>
      </p:sp>
    </p:spTree>
    <p:extLst>
      <p:ext uri="{BB962C8B-B14F-4D97-AF65-F5344CB8AC3E}">
        <p14:creationId xmlns:p14="http://schemas.microsoft.com/office/powerpoint/2010/main" val="22366312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solidFill>
                  <a:srgbClr val="C00000"/>
                </a:solidFill>
              </a:rPr>
              <a:t>Impactos da CGPAR 23</a:t>
            </a:r>
            <a:r>
              <a:rPr lang="pt-BR" sz="3600" dirty="0"/>
              <a:t/>
            </a:r>
            <a:br>
              <a:rPr lang="pt-BR" sz="3600" dirty="0"/>
            </a:br>
            <a:endParaRPr lang="pt-BR" sz="3600" u="sng" dirty="0">
              <a:solidFill>
                <a:srgbClr val="C00000"/>
              </a:solidFill>
            </a:endParaRPr>
          </a:p>
        </p:txBody>
      </p:sp>
      <p:sp>
        <p:nvSpPr>
          <p:cNvPr id="3" name="Espaço Reservado para Conteúdo 2"/>
          <p:cNvSpPr>
            <a:spLocks noGrp="1"/>
          </p:cNvSpPr>
          <p:nvPr>
            <p:ph sz="quarter" idx="1"/>
          </p:nvPr>
        </p:nvSpPr>
        <p:spPr>
          <a:xfrm>
            <a:off x="215008" y="1124744"/>
            <a:ext cx="8856984" cy="5112568"/>
          </a:xfrm>
        </p:spPr>
        <p:txBody>
          <a:bodyPr>
            <a:noAutofit/>
          </a:bodyPr>
          <a:lstStyle/>
          <a:p>
            <a:pPr>
              <a:buFont typeface="Wingdings" panose="05000000000000000000" pitchFamily="2" charset="2"/>
              <a:buChar char="Ø"/>
            </a:pPr>
            <a:r>
              <a:rPr lang="pt-BR" sz="2100" dirty="0"/>
              <a:t>P</a:t>
            </a:r>
            <a:r>
              <a:rPr lang="pt-BR" sz="2100" dirty="0" smtClean="0"/>
              <a:t>ublicada no Diário </a:t>
            </a:r>
            <a:r>
              <a:rPr lang="pt-BR" sz="2100" dirty="0"/>
              <a:t>O</a:t>
            </a:r>
            <a:r>
              <a:rPr lang="pt-BR" sz="2100" dirty="0" smtClean="0"/>
              <a:t>ficial da União de </a:t>
            </a:r>
            <a:r>
              <a:rPr lang="pt-BR" sz="2100" dirty="0"/>
              <a:t>18 e 26 de </a:t>
            </a:r>
            <a:r>
              <a:rPr lang="pt-BR" sz="2100" dirty="0" smtClean="0"/>
              <a:t>janeiro</a:t>
            </a:r>
          </a:p>
          <a:p>
            <a:pPr>
              <a:buFont typeface="Wingdings" panose="05000000000000000000" pitchFamily="2" charset="2"/>
              <a:buChar char="Ø"/>
            </a:pPr>
            <a:r>
              <a:rPr lang="pt-BR" sz="2100" dirty="0" smtClean="0"/>
              <a:t>O governo golpista pretende </a:t>
            </a:r>
            <a:r>
              <a:rPr lang="pt-BR" sz="2100" dirty="0"/>
              <a:t>mudar radicalmente os planos de saúde das empresas públicas e estatais. </a:t>
            </a:r>
            <a:endParaRPr lang="pt-BR" sz="2100" dirty="0" smtClean="0"/>
          </a:p>
          <a:p>
            <a:pPr>
              <a:buFont typeface="Wingdings" panose="05000000000000000000" pitchFamily="2" charset="2"/>
              <a:buChar char="Ø"/>
            </a:pPr>
            <a:r>
              <a:rPr lang="pt-BR" sz="2100" dirty="0" smtClean="0"/>
              <a:t>Mais </a:t>
            </a:r>
            <a:r>
              <a:rPr lang="pt-BR" sz="2100" dirty="0"/>
              <a:t>uma medida de destruição de direitos sociais, dentre inúmeras outras, somente possível graças ao Golpe de Estado de 16.</a:t>
            </a:r>
          </a:p>
          <a:p>
            <a:pPr>
              <a:buFont typeface="Wingdings" panose="05000000000000000000" pitchFamily="2" charset="2"/>
              <a:buChar char="Ø"/>
            </a:pPr>
            <a:r>
              <a:rPr lang="pt-BR" sz="2100" dirty="0"/>
              <a:t>"Resolução" não é lei, nem decreto. É a expressão pública da vontade do acionista majoritário, a declarar suas metas </a:t>
            </a:r>
            <a:r>
              <a:rPr lang="pt-BR" sz="2100" dirty="0" smtClean="0"/>
              <a:t>administrativas</a:t>
            </a:r>
          </a:p>
          <a:p>
            <a:pPr>
              <a:buFont typeface="Wingdings" panose="05000000000000000000" pitchFamily="2" charset="2"/>
              <a:buChar char="Ø"/>
            </a:pPr>
            <a:r>
              <a:rPr lang="pt-BR" sz="2100" dirty="0" smtClean="0"/>
              <a:t>20 </a:t>
            </a:r>
            <a:r>
              <a:rPr lang="pt-BR" sz="2100" dirty="0"/>
              <a:t>anos atrás, </a:t>
            </a:r>
            <a:r>
              <a:rPr lang="pt-BR" sz="2100" dirty="0" smtClean="0"/>
              <a:t>o </a:t>
            </a:r>
            <a:r>
              <a:rPr lang="pt-BR" sz="2100" dirty="0"/>
              <a:t>governo neoliberal </a:t>
            </a:r>
            <a:r>
              <a:rPr lang="pt-BR" sz="2100" dirty="0" smtClean="0"/>
              <a:t>de FHC também </a:t>
            </a:r>
            <a:r>
              <a:rPr lang="pt-BR" sz="2100" dirty="0"/>
              <a:t>publicou uma série de resoluções alterando direitos dos empregados das </a:t>
            </a:r>
            <a:r>
              <a:rPr lang="pt-BR" sz="2100" dirty="0" smtClean="0"/>
              <a:t>estatais</a:t>
            </a:r>
          </a:p>
          <a:p>
            <a:pPr>
              <a:buFont typeface="Wingdings" panose="05000000000000000000" pitchFamily="2" charset="2"/>
              <a:buChar char="Ø"/>
            </a:pPr>
            <a:r>
              <a:rPr lang="pt-BR" sz="2100" dirty="0" smtClean="0"/>
              <a:t>Na </a:t>
            </a:r>
            <a:r>
              <a:rPr lang="pt-BR" sz="2100" dirty="0"/>
              <a:t>Petrobrás, algumas restringiram direitos por anos, e outras foram derrotadas pela mobilização dos trabalhadores e nunca saíram do papel.</a:t>
            </a:r>
          </a:p>
          <a:p>
            <a:pPr>
              <a:buFont typeface="Wingdings" panose="05000000000000000000" pitchFamily="2" charset="2"/>
              <a:buChar char="Ø"/>
            </a:pPr>
            <a:r>
              <a:rPr lang="pt-BR" sz="2100" dirty="0"/>
              <a:t>A</a:t>
            </a:r>
            <a:r>
              <a:rPr lang="pt-BR" sz="2100" dirty="0" smtClean="0"/>
              <a:t> </a:t>
            </a:r>
            <a:r>
              <a:rPr lang="pt-BR" sz="2100" dirty="0"/>
              <a:t>1ª lição histórica para este novo </a:t>
            </a:r>
            <a:r>
              <a:rPr lang="pt-BR" sz="2100" dirty="0" smtClean="0"/>
              <a:t>confronto é que </a:t>
            </a:r>
            <a:r>
              <a:rPr lang="pt-BR" sz="2100" dirty="0"/>
              <a:t>as resoluções podem ser vencidas via mobilização e negociação coletiva. Não se trata de uma determinação inevitável</a:t>
            </a:r>
            <a:r>
              <a:rPr lang="pt-BR" sz="2100" dirty="0" smtClean="0"/>
              <a:t>.</a:t>
            </a:r>
            <a:endParaRPr lang="pt-BR" sz="2100" dirty="0"/>
          </a:p>
        </p:txBody>
      </p:sp>
    </p:spTree>
    <p:extLst>
      <p:ext uri="{BB962C8B-B14F-4D97-AF65-F5344CB8AC3E}">
        <p14:creationId xmlns:p14="http://schemas.microsoft.com/office/powerpoint/2010/main" val="19466410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solidFill>
                  <a:srgbClr val="C00000"/>
                </a:solidFill>
              </a:rPr>
              <a:t>Impactos da CGPAR 23</a:t>
            </a:r>
            <a:r>
              <a:rPr lang="pt-BR" sz="3600" dirty="0"/>
              <a:t/>
            </a:r>
            <a:br>
              <a:rPr lang="pt-BR" sz="3600" dirty="0"/>
            </a:br>
            <a:endParaRPr lang="pt-BR" sz="3600" u="sng" dirty="0">
              <a:solidFill>
                <a:srgbClr val="C00000"/>
              </a:solidFill>
            </a:endParaRPr>
          </a:p>
        </p:txBody>
      </p:sp>
      <p:sp>
        <p:nvSpPr>
          <p:cNvPr id="3" name="Espaço Reservado para Conteúdo 2"/>
          <p:cNvSpPr>
            <a:spLocks noGrp="1"/>
          </p:cNvSpPr>
          <p:nvPr>
            <p:ph sz="quarter" idx="1"/>
          </p:nvPr>
        </p:nvSpPr>
        <p:spPr>
          <a:xfrm>
            <a:off x="215008" y="1124744"/>
            <a:ext cx="8856984" cy="5616624"/>
          </a:xfrm>
        </p:spPr>
        <p:txBody>
          <a:bodyPr>
            <a:noAutofit/>
          </a:bodyPr>
          <a:lstStyle/>
          <a:p>
            <a:pPr>
              <a:buFont typeface="Wingdings" panose="05000000000000000000" pitchFamily="2" charset="2"/>
              <a:buChar char="Ø"/>
            </a:pPr>
            <a:r>
              <a:rPr lang="pt-BR" sz="2000" dirty="0" smtClean="0"/>
              <a:t>O </a:t>
            </a:r>
            <a:r>
              <a:rPr lang="pt-BR" sz="2000" dirty="0"/>
              <a:t>Art. </a:t>
            </a:r>
            <a:r>
              <a:rPr lang="pt-BR" sz="2000" dirty="0" smtClean="0"/>
              <a:t>3°, dispõe </a:t>
            </a:r>
            <a:r>
              <a:rPr lang="pt-BR" sz="2000" dirty="0"/>
              <a:t>sobre o limite de contribuição patronal para o plano em, no máximo, 50% do custeio geral, </a:t>
            </a:r>
            <a:r>
              <a:rPr lang="pt-BR" sz="2000" dirty="0" smtClean="0"/>
              <a:t>enquanto a </a:t>
            </a:r>
            <a:r>
              <a:rPr lang="pt-BR" sz="2000" dirty="0"/>
              <a:t>Petrobrás arca com </a:t>
            </a:r>
            <a:r>
              <a:rPr lang="pt-BR" sz="2000" dirty="0" smtClean="0"/>
              <a:t>70</a:t>
            </a:r>
            <a:r>
              <a:rPr lang="pt-BR" sz="2000" dirty="0"/>
              <a:t>%.</a:t>
            </a:r>
          </a:p>
          <a:p>
            <a:pPr>
              <a:buFont typeface="Wingdings" panose="05000000000000000000" pitchFamily="2" charset="2"/>
              <a:buChar char="Ø"/>
            </a:pPr>
            <a:r>
              <a:rPr lang="pt-BR" sz="2000" dirty="0"/>
              <a:t>O artigo </a:t>
            </a:r>
            <a:r>
              <a:rPr lang="pt-BR" sz="2000" dirty="0" smtClean="0"/>
              <a:t>4° veda </a:t>
            </a:r>
            <a:r>
              <a:rPr lang="pt-BR" sz="2000" dirty="0"/>
              <a:t>a autogestão do plano por RH, tornando obrigatória a interposição de empresa contratada: caminho aberto à </a:t>
            </a:r>
            <a:r>
              <a:rPr lang="pt-BR" sz="2000" dirty="0" smtClean="0"/>
              <a:t>corrupção, sacramentando </a:t>
            </a:r>
            <a:r>
              <a:rPr lang="pt-BR" sz="2000" dirty="0"/>
              <a:t>a entrega do benefício para os planos ou seguradoras privados</a:t>
            </a:r>
            <a:r>
              <a:rPr lang="pt-BR" sz="2000" dirty="0" smtClean="0"/>
              <a:t>.</a:t>
            </a:r>
            <a:endParaRPr lang="pt-BR" sz="2000" dirty="0"/>
          </a:p>
          <a:p>
            <a:pPr>
              <a:buFont typeface="Wingdings" panose="05000000000000000000" pitchFamily="2" charset="2"/>
              <a:buChar char="Ø"/>
            </a:pPr>
            <a:r>
              <a:rPr lang="pt-BR" sz="2000" dirty="0" smtClean="0"/>
              <a:t>O Art. 8° dispões que o plano de saúde passará a ser limitado apenas aos empregados da ativa! Como a norma afirma respeitar o Direito Adquirido, os já aposentados, ou aposentáveis, teriam a AMS garantida. Porém, aqui abre-se o conflito.</a:t>
            </a:r>
          </a:p>
          <a:p>
            <a:pPr>
              <a:buFont typeface="Wingdings" panose="05000000000000000000" pitchFamily="2" charset="2"/>
              <a:buChar char="Ø"/>
            </a:pPr>
            <a:r>
              <a:rPr lang="pt-BR" sz="2000" dirty="0" smtClean="0"/>
              <a:t>Com o ACT 2017-19 os direitos dos beneficiários estariam garantidos. O direito de aposentados e pensionistas à AMS está previsto na Cláusula 30, não há como a empresa mudar essa situação até 31 de agosto de 2019. A própria Res. 23 reconhece isso no seu Art. 15.</a:t>
            </a:r>
          </a:p>
          <a:p>
            <a:pPr>
              <a:buFont typeface="Wingdings" panose="05000000000000000000" pitchFamily="2" charset="2"/>
              <a:buChar char="Ø"/>
            </a:pPr>
            <a:r>
              <a:rPr lang="pt-BR" sz="2000" dirty="0" smtClean="0"/>
              <a:t>Isso valeria para todos os demais retrocessos, tais como, a cobrança da participação do empregado por faixas etárias, e a </a:t>
            </a:r>
            <a:r>
              <a:rPr lang="pt-BR" sz="2000" dirty="0" err="1" smtClean="0"/>
              <a:t>financeirização</a:t>
            </a:r>
            <a:r>
              <a:rPr lang="pt-BR" sz="2000" dirty="0" smtClean="0"/>
              <a:t> do plano (estas, e outras, no Art. 9°).</a:t>
            </a:r>
          </a:p>
        </p:txBody>
      </p:sp>
    </p:spTree>
    <p:extLst>
      <p:ext uri="{BB962C8B-B14F-4D97-AF65-F5344CB8AC3E}">
        <p14:creationId xmlns:p14="http://schemas.microsoft.com/office/powerpoint/2010/main" val="134224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6031" y="620688"/>
            <a:ext cx="8928992" cy="720080"/>
          </a:xfrm>
        </p:spPr>
        <p:txBody>
          <a:bodyPr>
            <a:normAutofit fontScale="90000"/>
          </a:bodyPr>
          <a:lstStyle/>
          <a:p>
            <a:pPr algn="ct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solidFill>
                  <a:srgbClr val="C00000"/>
                </a:solidFill>
              </a:rPr>
              <a:t>Impactos da CGPAR 23</a:t>
            </a:r>
            <a:r>
              <a:rPr lang="pt-BR" sz="3600" dirty="0"/>
              <a:t/>
            </a:r>
            <a:br>
              <a:rPr lang="pt-BR" sz="3600" dirty="0"/>
            </a:br>
            <a:endParaRPr lang="pt-BR" sz="3600" u="sng" dirty="0">
              <a:solidFill>
                <a:srgbClr val="C00000"/>
              </a:solidFill>
            </a:endParaRPr>
          </a:p>
        </p:txBody>
      </p:sp>
      <p:sp>
        <p:nvSpPr>
          <p:cNvPr id="3" name="Espaço Reservado para Conteúdo 2"/>
          <p:cNvSpPr>
            <a:spLocks noGrp="1"/>
          </p:cNvSpPr>
          <p:nvPr>
            <p:ph sz="quarter" idx="1"/>
          </p:nvPr>
        </p:nvSpPr>
        <p:spPr>
          <a:xfrm>
            <a:off x="236069" y="1340768"/>
            <a:ext cx="8856984" cy="5616624"/>
          </a:xfrm>
        </p:spPr>
        <p:txBody>
          <a:bodyPr>
            <a:noAutofit/>
          </a:bodyPr>
          <a:lstStyle/>
          <a:p>
            <a:pPr>
              <a:buFont typeface="Wingdings" panose="05000000000000000000" pitchFamily="2" charset="2"/>
              <a:buChar char="Ø"/>
            </a:pPr>
            <a:r>
              <a:rPr lang="pt-BR" sz="1800" dirty="0" smtClean="0"/>
              <a:t>Entretanto, há que </a:t>
            </a:r>
            <a:r>
              <a:rPr lang="pt-BR" sz="1800" dirty="0"/>
              <a:t>se fazer uma discussão sobre </a:t>
            </a:r>
            <a:r>
              <a:rPr lang="pt-BR" sz="1800" dirty="0" smtClean="0"/>
              <a:t>o conceito do </a:t>
            </a:r>
            <a:r>
              <a:rPr lang="pt-BR" sz="1800" dirty="0"/>
              <a:t>"direito adquirido</a:t>
            </a:r>
            <a:r>
              <a:rPr lang="pt-BR" sz="1800" dirty="0" smtClean="0"/>
              <a:t>".</a:t>
            </a:r>
          </a:p>
          <a:p>
            <a:pPr>
              <a:buFont typeface="Wingdings" panose="05000000000000000000" pitchFamily="2" charset="2"/>
              <a:buChar char="Ø"/>
            </a:pPr>
            <a:r>
              <a:rPr lang="pt-BR" sz="1800" dirty="0" smtClean="0"/>
              <a:t>Nesse sentido, há alguns </a:t>
            </a:r>
            <a:r>
              <a:rPr lang="pt-BR" sz="1800" dirty="0"/>
              <a:t>pontos a serem levantados que são relevantes para essa discussão:</a:t>
            </a:r>
          </a:p>
          <a:p>
            <a:pPr marL="400050" indent="-400050">
              <a:buFont typeface="+mj-lt"/>
              <a:buAutoNum type="romanUcPeriod"/>
            </a:pPr>
            <a:endParaRPr lang="pt-BR" sz="1800" dirty="0"/>
          </a:p>
          <a:p>
            <a:pPr marL="400050" indent="-400050">
              <a:buFont typeface="+mj-lt"/>
              <a:buAutoNum type="romanUcPeriod"/>
            </a:pPr>
            <a:r>
              <a:rPr lang="pt-BR" sz="1800" dirty="0" smtClean="0"/>
              <a:t>Nos Editais </a:t>
            </a:r>
            <a:r>
              <a:rPr lang="pt-BR" sz="1800" dirty="0"/>
              <a:t>do concurso para empregado da </a:t>
            </a:r>
            <a:r>
              <a:rPr lang="pt-BR" sz="1800" dirty="0" smtClean="0"/>
              <a:t>Petrobras e Subsidiárias constava </a:t>
            </a:r>
            <a:r>
              <a:rPr lang="pt-BR" sz="1800" dirty="0"/>
              <a:t>a oferta de plano de </a:t>
            </a:r>
            <a:r>
              <a:rPr lang="pt-BR" sz="1800" dirty="0" smtClean="0"/>
              <a:t>saúde, agora cita apenas benefícios estabelecidos em Acordo Coletivo</a:t>
            </a:r>
          </a:p>
          <a:p>
            <a:pPr marL="400050" indent="-400050">
              <a:buFont typeface="+mj-lt"/>
              <a:buAutoNum type="romanUcPeriod"/>
            </a:pPr>
            <a:r>
              <a:rPr lang="pt-BR" sz="1800" dirty="0" smtClean="0"/>
              <a:t>Nos Editais de Concurso nunca constou a oferta do plano na </a:t>
            </a:r>
            <a:r>
              <a:rPr lang="pt-BR" sz="1800" dirty="0"/>
              <a:t>fase de </a:t>
            </a:r>
            <a:r>
              <a:rPr lang="pt-BR" sz="1800" dirty="0" smtClean="0"/>
              <a:t>inatividade, somente no Acordo Coletivo</a:t>
            </a:r>
            <a:endParaRPr lang="pt-BR" sz="1800" dirty="0"/>
          </a:p>
          <a:p>
            <a:pPr marL="400050" indent="-400050">
              <a:buFont typeface="+mj-lt"/>
              <a:buAutoNum type="romanUcPeriod"/>
            </a:pPr>
            <a:r>
              <a:rPr lang="pt-BR" sz="1800" dirty="0" smtClean="0"/>
              <a:t>No </a:t>
            </a:r>
            <a:r>
              <a:rPr lang="pt-BR" sz="1800" dirty="0"/>
              <a:t>contrato de trabalho do empregado da Petrobras consta a garantia da oferta de plano de saúde, </a:t>
            </a:r>
            <a:r>
              <a:rPr lang="pt-BR" sz="1800" dirty="0" smtClean="0"/>
              <a:t>mas não inclui a fase </a:t>
            </a:r>
            <a:r>
              <a:rPr lang="pt-BR" sz="1800" dirty="0"/>
              <a:t>de </a:t>
            </a:r>
            <a:r>
              <a:rPr lang="pt-BR" sz="1800" dirty="0" smtClean="0"/>
              <a:t>inatividade</a:t>
            </a:r>
            <a:endParaRPr lang="pt-BR" sz="1800" dirty="0"/>
          </a:p>
          <a:p>
            <a:pPr marL="400050" indent="-400050">
              <a:buFont typeface="+mj-lt"/>
              <a:buAutoNum type="romanUcPeriod"/>
            </a:pPr>
            <a:r>
              <a:rPr lang="pt-BR" sz="1800" dirty="0" smtClean="0"/>
              <a:t>O </a:t>
            </a:r>
            <a:r>
              <a:rPr lang="pt-BR" sz="1800" dirty="0"/>
              <a:t>direito </a:t>
            </a:r>
            <a:r>
              <a:rPr lang="pt-BR" sz="1800" dirty="0" smtClean="0"/>
              <a:t>adquirido seria para aqueles </a:t>
            </a:r>
            <a:r>
              <a:rPr lang="pt-BR" sz="1800" dirty="0"/>
              <a:t>que já possuem atualmente o plano de saúde, mesmo que ainda na </a:t>
            </a:r>
            <a:r>
              <a:rPr lang="pt-BR" sz="1800" dirty="0" smtClean="0"/>
              <a:t>ativa, sendo que, a garantia do </a:t>
            </a:r>
            <a:r>
              <a:rPr lang="pt-BR" sz="1800" dirty="0"/>
              <a:t>plano de saúde para a fase de </a:t>
            </a:r>
            <a:r>
              <a:rPr lang="pt-BR" sz="1800" dirty="0" smtClean="0"/>
              <a:t>inatividade está previsto somente no Acordo Coletivo</a:t>
            </a:r>
            <a:endParaRPr lang="pt-BR" sz="1800" dirty="0"/>
          </a:p>
          <a:p>
            <a:pPr>
              <a:buFont typeface="Wingdings" panose="05000000000000000000" pitchFamily="2" charset="2"/>
              <a:buChar char="Ø"/>
            </a:pPr>
            <a:endParaRPr lang="pt-BR" sz="1800" dirty="0" smtClean="0"/>
          </a:p>
        </p:txBody>
      </p:sp>
    </p:spTree>
    <p:extLst>
      <p:ext uri="{BB962C8B-B14F-4D97-AF65-F5344CB8AC3E}">
        <p14:creationId xmlns:p14="http://schemas.microsoft.com/office/powerpoint/2010/main" val="16816031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solidFill>
                  <a:srgbClr val="C00000"/>
                </a:solidFill>
              </a:rPr>
              <a:t>Impactos da CGPAR 23</a:t>
            </a:r>
            <a:r>
              <a:rPr lang="pt-BR" sz="3600" dirty="0"/>
              <a:t/>
            </a:r>
            <a:br>
              <a:rPr lang="pt-BR" sz="3600" dirty="0"/>
            </a:br>
            <a:endParaRPr lang="pt-BR" sz="3600" u="sng" dirty="0">
              <a:solidFill>
                <a:srgbClr val="C00000"/>
              </a:solidFill>
            </a:endParaRPr>
          </a:p>
        </p:txBody>
      </p:sp>
      <p:sp>
        <p:nvSpPr>
          <p:cNvPr id="3" name="Espaço Reservado para Conteúdo 2"/>
          <p:cNvSpPr>
            <a:spLocks noGrp="1"/>
          </p:cNvSpPr>
          <p:nvPr>
            <p:ph sz="quarter" idx="1"/>
          </p:nvPr>
        </p:nvSpPr>
        <p:spPr>
          <a:xfrm>
            <a:off x="215008" y="1124744"/>
            <a:ext cx="8856984" cy="5616624"/>
          </a:xfrm>
        </p:spPr>
        <p:txBody>
          <a:bodyPr>
            <a:noAutofit/>
          </a:bodyPr>
          <a:lstStyle/>
          <a:p>
            <a:pPr marL="400050" indent="-400050">
              <a:buFont typeface="+mj-lt"/>
              <a:buAutoNum type="romanUcPeriod"/>
            </a:pPr>
            <a:endParaRPr lang="pt-BR" sz="1800" dirty="0"/>
          </a:p>
          <a:p>
            <a:pPr marL="400050" indent="-400050">
              <a:buFont typeface="+mj-lt"/>
              <a:buAutoNum type="romanUcPeriod" startAt="5"/>
            </a:pPr>
            <a:r>
              <a:rPr lang="pt-BR" sz="1800" dirty="0"/>
              <a:t>O direito adquirido seria apenas para aqueles aposentados e pensionistas quando da promulgação da Resolução</a:t>
            </a:r>
            <a:r>
              <a:rPr lang="pt-BR" sz="1800" dirty="0" smtClean="0"/>
              <a:t>?</a:t>
            </a:r>
            <a:endParaRPr lang="pt-BR" sz="1800" dirty="0"/>
          </a:p>
          <a:p>
            <a:pPr marL="400050" indent="-400050">
              <a:buFont typeface="+mj-lt"/>
              <a:buAutoNum type="romanUcPeriod" startAt="5"/>
            </a:pPr>
            <a:r>
              <a:rPr lang="pt-BR" sz="1800" dirty="0" smtClean="0"/>
              <a:t>O artigo </a:t>
            </a:r>
            <a:r>
              <a:rPr lang="pt-BR" sz="1800" dirty="0"/>
              <a:t>10 da Resolução </a:t>
            </a:r>
            <a:r>
              <a:rPr lang="pt-BR" sz="1800" dirty="0" smtClean="0"/>
              <a:t>dá margem a interpretação de que </a:t>
            </a:r>
            <a:r>
              <a:rPr lang="pt-BR" sz="1800" dirty="0"/>
              <a:t>todos os que </a:t>
            </a:r>
            <a:r>
              <a:rPr lang="pt-BR" sz="1800" dirty="0" smtClean="0"/>
              <a:t>estão contemplados no </a:t>
            </a:r>
            <a:r>
              <a:rPr lang="pt-BR" sz="1800" dirty="0"/>
              <a:t>Plano de Saúde têm o tal "direito </a:t>
            </a:r>
            <a:r>
              <a:rPr lang="pt-BR" sz="1800" dirty="0" smtClean="0"/>
              <a:t>adquirido“, já que esse artigo determina que “a</a:t>
            </a:r>
            <a:r>
              <a:rPr lang="pt-BR" sz="1800" i="1" dirty="0" smtClean="0"/>
              <a:t>s </a:t>
            </a:r>
            <a:r>
              <a:rPr lang="pt-BR" sz="1800" i="1" dirty="0"/>
              <a:t>empresas que concedem benefícios de assistência à saúde, na modalidade autogestão, que não se enquadrem nas condições estabelecidas no art. 9</a:t>
            </a:r>
            <a:r>
              <a:rPr lang="pt-BR" sz="1800" i="1" dirty="0" smtClean="0"/>
              <a:t>° deverão </a:t>
            </a:r>
            <a:r>
              <a:rPr lang="pt-BR" sz="1800" i="1" dirty="0"/>
              <a:t>fechar seus planos para adesão de empregados admitidos após a entrada em vigor desta Resolução</a:t>
            </a:r>
            <a:r>
              <a:rPr lang="pt-BR" sz="1800" i="1" dirty="0" smtClean="0"/>
              <a:t>;” e ainda que “somente </a:t>
            </a:r>
            <a:r>
              <a:rPr lang="pt-BR" sz="1800" i="1" dirty="0"/>
              <a:t>estarão autorizadas a oferecer para seus novos empregados benefício de assistência à saúde na modalidade de reembolso.</a:t>
            </a:r>
            <a:r>
              <a:rPr lang="pt-BR" sz="1800" dirty="0"/>
              <a:t>"</a:t>
            </a:r>
          </a:p>
          <a:p>
            <a:pPr marL="400050" indent="-400050">
              <a:buFont typeface="+mj-lt"/>
              <a:buAutoNum type="romanUcPeriod" startAt="5"/>
            </a:pPr>
            <a:r>
              <a:rPr lang="pt-BR" sz="1800" dirty="0" smtClean="0"/>
              <a:t>Se </a:t>
            </a:r>
            <a:r>
              <a:rPr lang="pt-BR" sz="1800" dirty="0"/>
              <a:t>as empresas que não se enquadram nas regras </a:t>
            </a:r>
            <a:r>
              <a:rPr lang="pt-BR" sz="1800" dirty="0" smtClean="0"/>
              <a:t>estabelecidas, </a:t>
            </a:r>
            <a:r>
              <a:rPr lang="pt-BR" sz="1800" dirty="0"/>
              <a:t>para terem planos de </a:t>
            </a:r>
            <a:r>
              <a:rPr lang="pt-BR" sz="1800" dirty="0" smtClean="0"/>
              <a:t>autogestão, deverão </a:t>
            </a:r>
            <a:r>
              <a:rPr lang="pt-BR" sz="1800" dirty="0"/>
              <a:t>fechar os planos para os </a:t>
            </a:r>
            <a:r>
              <a:rPr lang="pt-BR" sz="1800" dirty="0" smtClean="0"/>
              <a:t>admitidos, </a:t>
            </a:r>
            <a:r>
              <a:rPr lang="pt-BR" sz="1800" dirty="0"/>
              <a:t>após a Resolução, podemos </a:t>
            </a:r>
            <a:r>
              <a:rPr lang="pt-BR" sz="1800" dirty="0" smtClean="0"/>
              <a:t>concluir que, </a:t>
            </a:r>
            <a:r>
              <a:rPr lang="pt-BR" sz="1800" dirty="0"/>
              <a:t>quem estava </a:t>
            </a:r>
            <a:r>
              <a:rPr lang="pt-BR" sz="1800" dirty="0" smtClean="0"/>
              <a:t>admitido, </a:t>
            </a:r>
            <a:r>
              <a:rPr lang="pt-BR" sz="1800" dirty="0"/>
              <a:t>até aquele </a:t>
            </a:r>
            <a:r>
              <a:rPr lang="pt-BR" sz="1800" dirty="0" smtClean="0"/>
              <a:t>momento, teria direito adquirido</a:t>
            </a:r>
          </a:p>
          <a:p>
            <a:pPr marL="400050" indent="-400050">
              <a:buFont typeface="+mj-lt"/>
              <a:buAutoNum type="romanUcPeriod" startAt="5"/>
            </a:pPr>
            <a:endParaRPr lang="pt-BR" sz="1800" dirty="0"/>
          </a:p>
          <a:p>
            <a:pPr>
              <a:buFont typeface="Wingdings" panose="05000000000000000000" pitchFamily="2" charset="2"/>
              <a:buChar char="Ø"/>
            </a:pPr>
            <a:r>
              <a:rPr lang="pt-BR" sz="1800" dirty="0" smtClean="0"/>
              <a:t>Com a palavra, os nossos ADVOGADOS........</a:t>
            </a:r>
            <a:endParaRPr lang="pt-BR" sz="1800" dirty="0"/>
          </a:p>
          <a:p>
            <a:endParaRPr lang="pt-BR" sz="1800" dirty="0"/>
          </a:p>
          <a:p>
            <a:pPr marL="400050" indent="-400050">
              <a:buFont typeface="+mj-lt"/>
              <a:buAutoNum type="romanUcPeriod" startAt="6"/>
            </a:pPr>
            <a:endParaRPr lang="pt-BR" sz="1800" dirty="0"/>
          </a:p>
          <a:p>
            <a:pPr>
              <a:buFont typeface="Wingdings" panose="05000000000000000000" pitchFamily="2" charset="2"/>
              <a:buChar char="Ø"/>
            </a:pPr>
            <a:endParaRPr lang="pt-BR" sz="1800" dirty="0" smtClean="0"/>
          </a:p>
        </p:txBody>
      </p:sp>
    </p:spTree>
    <p:extLst>
      <p:ext uri="{BB962C8B-B14F-4D97-AF65-F5344CB8AC3E}">
        <p14:creationId xmlns:p14="http://schemas.microsoft.com/office/powerpoint/2010/main" val="2594392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solidFill>
                  <a:srgbClr val="C00000"/>
                </a:solidFill>
              </a:rPr>
              <a:t>Impactos da CGPAR 23</a:t>
            </a:r>
            <a:r>
              <a:rPr lang="pt-BR" sz="3600" dirty="0"/>
              <a:t/>
            </a:r>
            <a:br>
              <a:rPr lang="pt-BR" sz="3600" dirty="0"/>
            </a:br>
            <a:endParaRPr lang="pt-BR" sz="3600" u="sng" dirty="0">
              <a:solidFill>
                <a:srgbClr val="C00000"/>
              </a:solidFill>
            </a:endParaRPr>
          </a:p>
        </p:txBody>
      </p:sp>
      <p:sp>
        <p:nvSpPr>
          <p:cNvPr id="3" name="Espaço Reservado para Conteúdo 2"/>
          <p:cNvSpPr>
            <a:spLocks noGrp="1"/>
          </p:cNvSpPr>
          <p:nvPr>
            <p:ph sz="quarter" idx="1"/>
          </p:nvPr>
        </p:nvSpPr>
        <p:spPr>
          <a:xfrm>
            <a:off x="236069" y="1052736"/>
            <a:ext cx="8856984" cy="5616624"/>
          </a:xfrm>
        </p:spPr>
        <p:txBody>
          <a:bodyPr>
            <a:noAutofit/>
          </a:bodyPr>
          <a:lstStyle/>
          <a:p>
            <a:pPr>
              <a:buFont typeface="Wingdings" panose="05000000000000000000" pitchFamily="2" charset="2"/>
              <a:buChar char="Ø"/>
            </a:pPr>
            <a:r>
              <a:rPr lang="pt-BR" sz="1800" dirty="0" smtClean="0"/>
              <a:t>O artigo </a:t>
            </a:r>
            <a:r>
              <a:rPr lang="pt-BR" sz="1800" dirty="0"/>
              <a:t>11 determina que os editais de processos seletivos para admissão de empregados das empresas estatais federais não deverão prever o oferecimento de benefícios de assistência à saúde. Haverá uma clara discriminação entre empregados </a:t>
            </a:r>
            <a:r>
              <a:rPr lang="pt-BR" sz="1800" dirty="0" err="1"/>
              <a:t>pré</a:t>
            </a:r>
            <a:r>
              <a:rPr lang="pt-BR" sz="1800" dirty="0"/>
              <a:t> e pós Resolução.</a:t>
            </a:r>
          </a:p>
          <a:p>
            <a:pPr>
              <a:buFont typeface="Wingdings" panose="05000000000000000000" pitchFamily="2" charset="2"/>
              <a:buChar char="Ø"/>
            </a:pPr>
            <a:r>
              <a:rPr lang="pt-BR" sz="1800" dirty="0"/>
              <a:t> </a:t>
            </a:r>
            <a:r>
              <a:rPr lang="pt-BR" sz="1800" dirty="0" smtClean="0"/>
              <a:t>A Resolução </a:t>
            </a:r>
            <a:r>
              <a:rPr lang="pt-BR" sz="1800" dirty="0"/>
              <a:t>também enfraquece a posição dos sindicatos no momento do acordo coletivo, pois determina que "</a:t>
            </a:r>
            <a:r>
              <a:rPr lang="pt-BR" sz="1800" i="1" dirty="0"/>
              <a:t>as empresas estatais federais que possuam o benefício de assistência à saúde previsto em Acordos Coletivos de Trabalho </a:t>
            </a:r>
            <a:r>
              <a:rPr lang="pt-BR" sz="1800" i="1" dirty="0" smtClean="0"/>
              <a:t>- ACT </a:t>
            </a:r>
            <a:r>
              <a:rPr lang="pt-BR" sz="1800" i="1" dirty="0"/>
              <a:t>deverão tomar as providências necessárias para que, nas futuras negociações, a previsão constante no ACT se limite à garantia do benefício de assistência à saúde, sem previsão de qualquer detalhamento do mesmo</a:t>
            </a:r>
            <a:r>
              <a:rPr lang="pt-BR" sz="1800" dirty="0"/>
              <a:t>".</a:t>
            </a:r>
          </a:p>
          <a:p>
            <a:pPr>
              <a:buFont typeface="Wingdings" panose="05000000000000000000" pitchFamily="2" charset="2"/>
              <a:buChar char="Ø"/>
            </a:pPr>
            <a:r>
              <a:rPr lang="pt-BR" sz="1800" dirty="0"/>
              <a:t> </a:t>
            </a:r>
            <a:r>
              <a:rPr lang="pt-BR" sz="1800" dirty="0" smtClean="0"/>
              <a:t>A </a:t>
            </a:r>
            <a:r>
              <a:rPr lang="pt-BR" sz="1800" dirty="0"/>
              <a:t>Resolução volta a falar no "direito adquirido" em seu art. 17: "</a:t>
            </a:r>
            <a:r>
              <a:rPr lang="pt-BR" sz="1800" i="1" dirty="0"/>
              <a:t>respeitado o direito adquirido, as empresas estatais federais deverão adequar seus normativos internos, de forma a deixá-los em conformidade com esta Resolução</a:t>
            </a:r>
            <a:r>
              <a:rPr lang="pt-BR" sz="1800" dirty="0"/>
              <a:t>". Mais uma </a:t>
            </a:r>
            <a:r>
              <a:rPr lang="pt-BR" sz="1800" dirty="0" smtClean="0"/>
              <a:t>vez, fica patente a importância do </a:t>
            </a:r>
            <a:r>
              <a:rPr lang="pt-BR" sz="1800" dirty="0"/>
              <a:t>entendimento jurídico </a:t>
            </a:r>
            <a:r>
              <a:rPr lang="pt-BR" sz="1800" dirty="0" smtClean="0"/>
              <a:t>quanto ao direito </a:t>
            </a:r>
            <a:r>
              <a:rPr lang="pt-BR" sz="1800" dirty="0"/>
              <a:t>adquirido.</a:t>
            </a:r>
          </a:p>
          <a:p>
            <a:pPr>
              <a:buFont typeface="Wingdings" panose="05000000000000000000" pitchFamily="2" charset="2"/>
              <a:buChar char="Ø"/>
            </a:pPr>
            <a:r>
              <a:rPr lang="pt-BR" sz="1800" dirty="0" smtClean="0"/>
              <a:t>A Resolução </a:t>
            </a:r>
            <a:r>
              <a:rPr lang="pt-BR" sz="1800" dirty="0"/>
              <a:t>dá 48 meses para que as estatais se adequem às suas regras. </a:t>
            </a:r>
          </a:p>
          <a:p>
            <a:pPr>
              <a:buFont typeface="Wingdings" panose="05000000000000000000" pitchFamily="2" charset="2"/>
              <a:buChar char="Ø"/>
            </a:pPr>
            <a:r>
              <a:rPr lang="pt-BR" sz="1800" dirty="0" smtClean="0"/>
              <a:t>Portanto, o conflito </a:t>
            </a:r>
            <a:r>
              <a:rPr lang="pt-BR" sz="1800" dirty="0"/>
              <a:t>da próxima negociação coletiva já está anunciado. E a correlação de forças será, como sempre, o verdadeiro determinante.</a:t>
            </a:r>
          </a:p>
          <a:p>
            <a:pPr>
              <a:buFont typeface="Wingdings" panose="05000000000000000000" pitchFamily="2" charset="2"/>
              <a:buChar char="Ø"/>
            </a:pPr>
            <a:r>
              <a:rPr lang="pt-BR" sz="1800" dirty="0" smtClean="0"/>
              <a:t>Talvez </a:t>
            </a:r>
            <a:r>
              <a:rPr lang="pt-BR" sz="1800" dirty="0"/>
              <a:t>um novo governo traga alguma esperança.</a:t>
            </a:r>
          </a:p>
          <a:p>
            <a:pPr marL="400050" indent="-400050">
              <a:buFont typeface="+mj-lt"/>
              <a:buAutoNum type="romanUcPeriod" startAt="6"/>
            </a:pPr>
            <a:endParaRPr lang="pt-BR" sz="1800" dirty="0" smtClean="0"/>
          </a:p>
          <a:p>
            <a:pPr>
              <a:buFont typeface="Wingdings" panose="05000000000000000000" pitchFamily="2" charset="2"/>
              <a:buChar char="Ø"/>
            </a:pPr>
            <a:endParaRPr lang="pt-BR" sz="1800" dirty="0" smtClean="0"/>
          </a:p>
        </p:txBody>
      </p:sp>
    </p:spTree>
    <p:extLst>
      <p:ext uri="{BB962C8B-B14F-4D97-AF65-F5344CB8AC3E}">
        <p14:creationId xmlns:p14="http://schemas.microsoft.com/office/powerpoint/2010/main" val="4148534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179512" y="1124744"/>
            <a:ext cx="8568952" cy="4824536"/>
          </a:xfrm>
        </p:spPr>
        <p:txBody>
          <a:bodyPr>
            <a:normAutofit/>
          </a:bodyPr>
          <a:lstStyle/>
          <a:p>
            <a:pPr marL="0" indent="0">
              <a:lnSpc>
                <a:spcPct val="150000"/>
              </a:lnSpc>
              <a:buNone/>
            </a:pPr>
            <a:endParaRPr lang="pt-BR" sz="2800" dirty="0" smtClean="0">
              <a:solidFill>
                <a:srgbClr val="FF0000"/>
              </a:solidFill>
            </a:endParaRPr>
          </a:p>
          <a:p>
            <a:pPr marL="0" indent="0">
              <a:lnSpc>
                <a:spcPct val="150000"/>
              </a:lnSpc>
              <a:buNone/>
            </a:pPr>
            <a:endParaRPr lang="pt-BR" sz="2800" dirty="0">
              <a:solidFill>
                <a:srgbClr val="FF0000"/>
              </a:solidFill>
            </a:endParaRPr>
          </a:p>
          <a:p>
            <a:pPr marL="0" indent="0" algn="ctr">
              <a:lnSpc>
                <a:spcPct val="150000"/>
              </a:lnSpc>
              <a:buNone/>
            </a:pPr>
            <a:r>
              <a:rPr lang="pt-BR" sz="4400" dirty="0" smtClean="0">
                <a:solidFill>
                  <a:srgbClr val="C00000"/>
                </a:solidFill>
              </a:rPr>
              <a:t>1 – PROGRAMA DA AMS</a:t>
            </a:r>
            <a:endParaRPr lang="pt-BR" sz="4400" dirty="0">
              <a:solidFill>
                <a:srgbClr val="C00000"/>
              </a:solidFill>
            </a:endParaRPr>
          </a:p>
        </p:txBody>
      </p:sp>
    </p:spTree>
    <p:extLst>
      <p:ext uri="{BB962C8B-B14F-4D97-AF65-F5344CB8AC3E}">
        <p14:creationId xmlns:p14="http://schemas.microsoft.com/office/powerpoint/2010/main" val="2838410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0" y="980728"/>
            <a:ext cx="9073008" cy="4824536"/>
          </a:xfrm>
        </p:spPr>
        <p:txBody>
          <a:bodyPr>
            <a:normAutofit/>
          </a:bodyPr>
          <a:lstStyle/>
          <a:p>
            <a:pPr marL="0" indent="0">
              <a:lnSpc>
                <a:spcPct val="150000"/>
              </a:lnSpc>
              <a:buNone/>
            </a:pPr>
            <a:endParaRPr lang="pt-BR" sz="2800" dirty="0" smtClean="0">
              <a:solidFill>
                <a:srgbClr val="FF0000"/>
              </a:solidFill>
            </a:endParaRPr>
          </a:p>
          <a:p>
            <a:pPr marL="0" indent="0">
              <a:lnSpc>
                <a:spcPct val="150000"/>
              </a:lnSpc>
              <a:buNone/>
            </a:pPr>
            <a:endParaRPr lang="pt-BR" sz="2800" dirty="0" smtClean="0">
              <a:solidFill>
                <a:srgbClr val="FF0000"/>
              </a:solidFill>
            </a:endParaRPr>
          </a:p>
          <a:p>
            <a:pPr marL="0" indent="0" algn="ctr">
              <a:lnSpc>
                <a:spcPct val="150000"/>
              </a:lnSpc>
              <a:buNone/>
            </a:pPr>
            <a:r>
              <a:rPr lang="pt-BR" sz="4400" dirty="0" smtClean="0">
                <a:solidFill>
                  <a:srgbClr val="C00000"/>
                </a:solidFill>
              </a:rPr>
              <a:t>3 </a:t>
            </a:r>
            <a:r>
              <a:rPr lang="pt-BR" sz="4400" dirty="0"/>
              <a:t>– Ações </a:t>
            </a:r>
            <a:r>
              <a:rPr lang="pt-BR" sz="4400" dirty="0" smtClean="0"/>
              <a:t>para </a:t>
            </a:r>
            <a:r>
              <a:rPr lang="pt-BR" sz="4400" dirty="0"/>
              <a:t>barrar a </a:t>
            </a:r>
            <a:r>
              <a:rPr lang="pt-BR" sz="4400" dirty="0" smtClean="0"/>
              <a:t>Resolução </a:t>
            </a:r>
            <a:endParaRPr lang="pt-BR" sz="4400" dirty="0"/>
          </a:p>
          <a:p>
            <a:pPr marL="0" indent="0" algn="ctr">
              <a:lnSpc>
                <a:spcPct val="150000"/>
              </a:lnSpc>
              <a:buNone/>
            </a:pPr>
            <a:endParaRPr lang="pt-BR" sz="4400" dirty="0">
              <a:solidFill>
                <a:srgbClr val="C00000"/>
              </a:solidFill>
            </a:endParaRPr>
          </a:p>
        </p:txBody>
      </p:sp>
    </p:spTree>
    <p:extLst>
      <p:ext uri="{BB962C8B-B14F-4D97-AF65-F5344CB8AC3E}">
        <p14:creationId xmlns:p14="http://schemas.microsoft.com/office/powerpoint/2010/main" val="3479141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lnSpc>
                <a:spcPct val="150000"/>
              </a:lnSpc>
            </a:pP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t>Ações para barrar a Resolução </a:t>
            </a:r>
            <a:br>
              <a:rPr lang="pt-BR" sz="3600" dirty="0"/>
            </a:br>
            <a:r>
              <a:rPr lang="pt-BR" sz="3600" dirty="0">
                <a:solidFill>
                  <a:srgbClr val="C00000"/>
                </a:solidFill>
              </a:rPr>
              <a:t/>
            </a:r>
            <a:br>
              <a:rPr lang="pt-BR" sz="3600" dirty="0">
                <a:solidFill>
                  <a:srgbClr val="C00000"/>
                </a:solidFill>
              </a:rPr>
            </a:br>
            <a:r>
              <a:rPr lang="pt-BR" sz="3600" dirty="0" smtClean="0">
                <a:solidFill>
                  <a:srgbClr val="C00000"/>
                </a:solidFill>
              </a:rPr>
              <a:t>     Ações </a:t>
            </a:r>
            <a:r>
              <a:rPr lang="pt-BR" sz="3600" dirty="0">
                <a:solidFill>
                  <a:srgbClr val="C00000"/>
                </a:solidFill>
              </a:rPr>
              <a:t>para barrar a Resolução</a:t>
            </a:r>
            <a:br>
              <a:rPr lang="pt-BR" sz="3600" dirty="0">
                <a:solidFill>
                  <a:srgbClr val="C00000"/>
                </a:solidFill>
              </a:rPr>
            </a:br>
            <a:endParaRPr lang="pt-BR" sz="3600" u="sng" dirty="0">
              <a:solidFill>
                <a:srgbClr val="C00000"/>
              </a:solidFill>
            </a:endParaRPr>
          </a:p>
        </p:txBody>
      </p:sp>
      <p:sp>
        <p:nvSpPr>
          <p:cNvPr id="3" name="Espaço Reservado para Conteúdo 2"/>
          <p:cNvSpPr>
            <a:spLocks noGrp="1"/>
          </p:cNvSpPr>
          <p:nvPr>
            <p:ph sz="quarter" idx="1"/>
          </p:nvPr>
        </p:nvSpPr>
        <p:spPr>
          <a:xfrm>
            <a:off x="236069" y="1052736"/>
            <a:ext cx="8856984" cy="5616624"/>
          </a:xfrm>
        </p:spPr>
        <p:txBody>
          <a:bodyPr>
            <a:noAutofit/>
          </a:bodyPr>
          <a:lstStyle/>
          <a:p>
            <a:pPr>
              <a:buFont typeface="Wingdings" panose="05000000000000000000" pitchFamily="2" charset="2"/>
              <a:buChar char="Ø"/>
            </a:pPr>
            <a:r>
              <a:rPr lang="pt-BR" sz="2000" b="1" dirty="0" smtClean="0"/>
              <a:t>Jurídicas: </a:t>
            </a:r>
          </a:p>
          <a:p>
            <a:pPr marL="400050" indent="-400050">
              <a:buFont typeface="+mj-lt"/>
              <a:buAutoNum type="romanUcPeriod"/>
            </a:pPr>
            <a:r>
              <a:rPr lang="pt-BR" sz="2000" dirty="0" smtClean="0"/>
              <a:t>Contratação de Pareceres jurídicos de juristas renomados</a:t>
            </a:r>
          </a:p>
          <a:p>
            <a:pPr marL="400050" indent="-400050">
              <a:buFont typeface="+mj-lt"/>
              <a:buAutoNum type="romanUcPeriod"/>
            </a:pPr>
            <a:r>
              <a:rPr lang="pt-BR" sz="2000" dirty="0" smtClean="0"/>
              <a:t>Organização e realização do Encontro Nacional do Jurídico das Entidades</a:t>
            </a:r>
          </a:p>
          <a:p>
            <a:pPr marL="400050" indent="-400050">
              <a:buFont typeface="+mj-lt"/>
              <a:buAutoNum type="romanUcPeriod"/>
            </a:pPr>
            <a:r>
              <a:rPr lang="pt-BR" sz="2000" dirty="0" smtClean="0"/>
              <a:t>Estabelecimento das estratégias e ações jurídicas no Encontro </a:t>
            </a:r>
            <a:r>
              <a:rPr lang="pt-BR" sz="2000" dirty="0"/>
              <a:t>Nacional do Jurídico das </a:t>
            </a:r>
            <a:r>
              <a:rPr lang="pt-BR" sz="2000" dirty="0" smtClean="0"/>
              <a:t>Entidades</a:t>
            </a:r>
          </a:p>
          <a:p>
            <a:pPr>
              <a:buFont typeface="Wingdings" panose="05000000000000000000" pitchFamily="2" charset="2"/>
              <a:buChar char="Ø"/>
            </a:pPr>
            <a:r>
              <a:rPr lang="pt-BR" sz="2000" b="1" dirty="0"/>
              <a:t>Institucionais:</a:t>
            </a:r>
          </a:p>
          <a:p>
            <a:pPr marL="400050" indent="-400050">
              <a:buFont typeface="+mj-lt"/>
              <a:buAutoNum type="romanUcPeriod"/>
            </a:pPr>
            <a:r>
              <a:rPr lang="pt-BR" sz="2000" dirty="0"/>
              <a:t>Realização de Audiências Públicas em todos as Instâncias do Legislativo, Judiciário e Ministério Publico, estaduais e federais</a:t>
            </a:r>
          </a:p>
          <a:p>
            <a:pPr marL="400050" indent="-400050">
              <a:buFont typeface="+mj-lt"/>
              <a:buAutoNum type="romanUcPeriod"/>
            </a:pPr>
            <a:r>
              <a:rPr lang="pt-BR" sz="2000" dirty="0"/>
              <a:t>Atos públicos nacionais e estaduais em frente aos Ministérios do Planejamento e da Fazenda, STF, ANS, Câmara dos Deputados e Palácio do Planalto</a:t>
            </a:r>
          </a:p>
          <a:p>
            <a:pPr marL="400050" indent="-400050">
              <a:buFont typeface="+mj-lt"/>
              <a:buAutoNum type="romanUcPeriod"/>
            </a:pPr>
            <a:r>
              <a:rPr lang="pt-BR" sz="2000" dirty="0"/>
              <a:t>Campanha de mídia e nas redes sociais</a:t>
            </a:r>
          </a:p>
          <a:p>
            <a:pPr marL="400050" indent="-400050">
              <a:buFont typeface="+mj-lt"/>
              <a:buAutoNum type="romanUcPeriod"/>
            </a:pPr>
            <a:endParaRPr lang="pt-BR" sz="2000" dirty="0" smtClean="0"/>
          </a:p>
        </p:txBody>
      </p:sp>
    </p:spTree>
    <p:extLst>
      <p:ext uri="{BB962C8B-B14F-4D97-AF65-F5344CB8AC3E}">
        <p14:creationId xmlns:p14="http://schemas.microsoft.com/office/powerpoint/2010/main" val="37269528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008" y="764704"/>
            <a:ext cx="8928992" cy="720080"/>
          </a:xfrm>
        </p:spPr>
        <p:txBody>
          <a:bodyPr>
            <a:normAutofit fontScale="90000"/>
          </a:bodyPr>
          <a:lstStyle/>
          <a:p>
            <a:pPr algn="ctr">
              <a:lnSpc>
                <a:spcPct val="150000"/>
              </a:lnSpc>
            </a:pPr>
            <a:r>
              <a:rPr lang="pt-BR" u="sng" dirty="0" smtClean="0">
                <a:solidFill>
                  <a:srgbClr val="C00000"/>
                </a:solidFill>
              </a:rPr>
              <a:t/>
            </a:r>
            <a:br>
              <a:rPr lang="pt-BR" u="sng" dirty="0" smtClean="0">
                <a:solidFill>
                  <a:srgbClr val="C00000"/>
                </a:solidFill>
              </a:rPr>
            </a:br>
            <a:r>
              <a:rPr lang="pt-BR" u="sng" dirty="0">
                <a:solidFill>
                  <a:srgbClr val="C00000"/>
                </a:solidFill>
              </a:rPr>
              <a:t/>
            </a:r>
            <a:br>
              <a:rPr lang="pt-BR" u="sng" dirty="0">
                <a:solidFill>
                  <a:srgbClr val="C00000"/>
                </a:solidFill>
              </a:rPr>
            </a:br>
            <a:r>
              <a:rPr lang="pt-BR" sz="3600" dirty="0"/>
              <a:t>Ações para barrar a Resolução </a:t>
            </a:r>
            <a:br>
              <a:rPr lang="pt-BR" sz="3600" dirty="0"/>
            </a:br>
            <a:r>
              <a:rPr lang="pt-BR" sz="3600" dirty="0">
                <a:solidFill>
                  <a:srgbClr val="C00000"/>
                </a:solidFill>
              </a:rPr>
              <a:t/>
            </a:r>
            <a:br>
              <a:rPr lang="pt-BR" sz="3600" dirty="0">
                <a:solidFill>
                  <a:srgbClr val="C00000"/>
                </a:solidFill>
              </a:rPr>
            </a:br>
            <a:r>
              <a:rPr lang="pt-BR" sz="3600" dirty="0" smtClean="0">
                <a:solidFill>
                  <a:srgbClr val="C00000"/>
                </a:solidFill>
              </a:rPr>
              <a:t>     Ações </a:t>
            </a:r>
            <a:r>
              <a:rPr lang="pt-BR" sz="3600" dirty="0">
                <a:solidFill>
                  <a:srgbClr val="C00000"/>
                </a:solidFill>
              </a:rPr>
              <a:t>para barrar a Resolução</a:t>
            </a:r>
            <a:br>
              <a:rPr lang="pt-BR" sz="3600" dirty="0">
                <a:solidFill>
                  <a:srgbClr val="C00000"/>
                </a:solidFill>
              </a:rPr>
            </a:br>
            <a:endParaRPr lang="pt-BR" sz="3600" u="sng" dirty="0">
              <a:solidFill>
                <a:srgbClr val="C00000"/>
              </a:solidFill>
            </a:endParaRPr>
          </a:p>
        </p:txBody>
      </p:sp>
      <p:sp>
        <p:nvSpPr>
          <p:cNvPr id="3" name="Espaço Reservado para Conteúdo 2"/>
          <p:cNvSpPr>
            <a:spLocks noGrp="1"/>
          </p:cNvSpPr>
          <p:nvPr>
            <p:ph sz="quarter" idx="1"/>
          </p:nvPr>
        </p:nvSpPr>
        <p:spPr>
          <a:xfrm>
            <a:off x="236069" y="1052736"/>
            <a:ext cx="8856984" cy="5616624"/>
          </a:xfrm>
        </p:spPr>
        <p:txBody>
          <a:bodyPr>
            <a:noAutofit/>
          </a:bodyPr>
          <a:lstStyle/>
          <a:p>
            <a:pPr>
              <a:buFont typeface="Wingdings" panose="05000000000000000000" pitchFamily="2" charset="2"/>
              <a:buChar char="Ø"/>
            </a:pPr>
            <a:r>
              <a:rPr lang="pt-BR" sz="1800" b="1" dirty="0" smtClean="0"/>
              <a:t>Políticas</a:t>
            </a:r>
          </a:p>
          <a:p>
            <a:pPr marL="400050" indent="-400050">
              <a:buFont typeface="+mj-lt"/>
              <a:buAutoNum type="romanUcPeriod"/>
            </a:pPr>
            <a:r>
              <a:rPr lang="pt-BR" sz="1800" dirty="0" smtClean="0"/>
              <a:t>Realizar paralisações nas empresas estatais em datas unificadas</a:t>
            </a:r>
          </a:p>
          <a:p>
            <a:pPr marL="400050" indent="-400050">
              <a:buFont typeface="+mj-lt"/>
              <a:buAutoNum type="romanUcPeriod"/>
            </a:pPr>
            <a:r>
              <a:rPr lang="pt-BR" sz="1800" dirty="0" smtClean="0"/>
              <a:t>Realizar Assembleias e Seminários com os trabalhadores para formar consciência crítica</a:t>
            </a:r>
          </a:p>
          <a:p>
            <a:pPr marL="400050" indent="-400050">
              <a:buFont typeface="+mj-lt"/>
              <a:buAutoNum type="romanUcPeriod"/>
            </a:pPr>
            <a:r>
              <a:rPr lang="pt-BR" sz="1800" dirty="0" smtClean="0"/>
              <a:t>Deliberar nas Assembleias a construção de uma greve nacional unificada</a:t>
            </a:r>
          </a:p>
          <a:p>
            <a:pPr>
              <a:buFont typeface="Wingdings" panose="05000000000000000000" pitchFamily="2" charset="2"/>
              <a:buChar char="Ø"/>
            </a:pPr>
            <a:r>
              <a:rPr lang="pt-BR" sz="1800" b="1" dirty="0" smtClean="0"/>
              <a:t>Administrativas </a:t>
            </a:r>
            <a:r>
              <a:rPr lang="pt-BR" sz="1800" b="1" dirty="0"/>
              <a:t>e Financeiras:</a:t>
            </a:r>
          </a:p>
          <a:p>
            <a:pPr marL="400050" indent="-400050">
              <a:buFont typeface="+mj-lt"/>
              <a:buAutoNum type="romanUcPeriod"/>
            </a:pPr>
            <a:r>
              <a:rPr lang="pt-BR" sz="1800" dirty="0"/>
              <a:t>Fortalecimento do Fórum das Estatais e Empresas Públicas</a:t>
            </a:r>
          </a:p>
          <a:p>
            <a:pPr marL="400050" indent="-400050">
              <a:buFont typeface="+mj-lt"/>
              <a:buAutoNum type="romanUcPeriod"/>
            </a:pPr>
            <a:r>
              <a:rPr lang="pt-BR" sz="1800" dirty="0"/>
              <a:t>Rateio Nacional das despesas definido no Fórum das Estatais</a:t>
            </a:r>
          </a:p>
          <a:p>
            <a:pPr marL="400050" indent="-400050">
              <a:buFont typeface="+mj-lt"/>
              <a:buAutoNum type="romanUcPeriod"/>
            </a:pPr>
            <a:r>
              <a:rPr lang="pt-BR" sz="1800" dirty="0"/>
              <a:t>Reunião ordinária mensal do Fórum, na primeira quarta do mês, para definir, acompanhar, cobrar e executar das atividades deliberadas</a:t>
            </a:r>
          </a:p>
          <a:p>
            <a:pPr marL="400050" indent="-400050">
              <a:buFont typeface="+mj-lt"/>
              <a:buAutoNum type="romanUcPeriod"/>
            </a:pPr>
            <a:r>
              <a:rPr lang="pt-BR" sz="1800" dirty="0"/>
              <a:t>Organização, convocação e realização do Encontro Nacional do Jurídico das Entidades conforme a necessidade</a:t>
            </a:r>
          </a:p>
          <a:p>
            <a:pPr marL="400050" indent="-400050">
              <a:buFont typeface="+mj-lt"/>
              <a:buAutoNum type="romanUcPeriod"/>
            </a:pPr>
            <a:r>
              <a:rPr lang="pt-BR" sz="1800" dirty="0"/>
              <a:t>Organização, convocação e realização das Audiências Públicas, Atos públicos conforme a demanda e campanha de mídia e redes </a:t>
            </a:r>
            <a:r>
              <a:rPr lang="pt-BR" sz="1800" dirty="0" smtClean="0"/>
              <a:t>sociais</a:t>
            </a:r>
          </a:p>
          <a:p>
            <a:pPr marL="400050" indent="-400050">
              <a:buFont typeface="+mj-lt"/>
              <a:buAutoNum type="romanUcPeriod"/>
            </a:pPr>
            <a:r>
              <a:rPr lang="pt-BR" sz="1800" dirty="0" smtClean="0"/>
              <a:t>Avaliação das paralisações, Assembleias, Seminários realizados</a:t>
            </a:r>
          </a:p>
          <a:p>
            <a:pPr marL="400050" indent="-400050">
              <a:buFont typeface="+mj-lt"/>
              <a:buAutoNum type="romanUcPeriod"/>
            </a:pPr>
            <a:r>
              <a:rPr lang="pt-BR" sz="1800" dirty="0" smtClean="0"/>
              <a:t>Organização do Comando de Greve Nacional</a:t>
            </a:r>
            <a:endParaRPr lang="pt-BR" sz="1800" dirty="0"/>
          </a:p>
          <a:p>
            <a:pPr>
              <a:buFont typeface="Wingdings" panose="05000000000000000000" pitchFamily="2" charset="2"/>
              <a:buChar char="Ø"/>
            </a:pPr>
            <a:endParaRPr lang="pt-BR" sz="1600" dirty="0"/>
          </a:p>
          <a:p>
            <a:pPr marL="400050" indent="-400050">
              <a:buFont typeface="+mj-lt"/>
              <a:buAutoNum type="romanUcPeriod"/>
            </a:pPr>
            <a:endParaRPr lang="pt-BR" sz="1800" dirty="0" smtClean="0"/>
          </a:p>
          <a:p>
            <a:pPr marL="400050" indent="-400050">
              <a:buFont typeface="+mj-lt"/>
              <a:buAutoNum type="romanUcPeriod"/>
            </a:pPr>
            <a:endParaRPr lang="pt-BR" sz="1800" dirty="0" smtClean="0"/>
          </a:p>
          <a:p>
            <a:pPr>
              <a:buFont typeface="Wingdings" panose="05000000000000000000" pitchFamily="2" charset="2"/>
              <a:buChar char="Ø"/>
            </a:pPr>
            <a:endParaRPr lang="pt-BR" sz="1800" dirty="0" smtClean="0"/>
          </a:p>
        </p:txBody>
      </p:sp>
    </p:spTree>
    <p:extLst>
      <p:ext uri="{BB962C8B-B14F-4D97-AF65-F5344CB8AC3E}">
        <p14:creationId xmlns:p14="http://schemas.microsoft.com/office/powerpoint/2010/main" val="3226798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Breve Histórico</a:t>
            </a:r>
            <a:endParaRPr lang="pt-BR" u="sng" dirty="0">
              <a:solidFill>
                <a:srgbClr val="C00000"/>
              </a:solidFill>
            </a:endParaRPr>
          </a:p>
        </p:txBody>
      </p:sp>
      <p:sp>
        <p:nvSpPr>
          <p:cNvPr id="3" name="Espaço Reservado para Conteúdo 2"/>
          <p:cNvSpPr>
            <a:spLocks noGrp="1"/>
          </p:cNvSpPr>
          <p:nvPr>
            <p:ph sz="quarter" idx="1"/>
          </p:nvPr>
        </p:nvSpPr>
        <p:spPr>
          <a:xfrm>
            <a:off x="179512" y="1556792"/>
            <a:ext cx="8856984" cy="5184576"/>
          </a:xfrm>
        </p:spPr>
        <p:txBody>
          <a:bodyPr>
            <a:normAutofit fontScale="47500" lnSpcReduction="20000"/>
          </a:bodyPr>
          <a:lstStyle/>
          <a:p>
            <a:pPr marL="0" indent="0" algn="just">
              <a:lnSpc>
                <a:spcPct val="150000"/>
              </a:lnSpc>
              <a:buNone/>
            </a:pPr>
            <a:r>
              <a:rPr lang="pt-BR" sz="3300" dirty="0" smtClean="0"/>
              <a:t>1976 – Atendimento ambulatorial </a:t>
            </a:r>
            <a:r>
              <a:rPr lang="pt-BR" sz="3300" dirty="0" smtClean="0"/>
              <a:t>(Na Petrobrás para </a:t>
            </a:r>
            <a:r>
              <a:rPr lang="pt-BR" sz="3300" dirty="0"/>
              <a:t>os trabalhadores da </a:t>
            </a:r>
            <a:r>
              <a:rPr lang="pt-BR" sz="3300" dirty="0" smtClean="0"/>
              <a:t>ativa)</a:t>
            </a:r>
            <a:endParaRPr lang="pt-BR" sz="3300" dirty="0"/>
          </a:p>
          <a:p>
            <a:pPr marL="0" indent="0" algn="just">
              <a:lnSpc>
                <a:spcPct val="150000"/>
              </a:lnSpc>
              <a:buNone/>
            </a:pPr>
            <a:r>
              <a:rPr lang="pt-BR" sz="3300" dirty="0" smtClean="0"/>
              <a:t>1977 – Início das operações </a:t>
            </a:r>
            <a:r>
              <a:rPr lang="pt-BR" sz="3300" dirty="0" smtClean="0"/>
              <a:t>(trabalhadores </a:t>
            </a:r>
            <a:r>
              <a:rPr lang="pt-BR" sz="3300" dirty="0" smtClean="0"/>
              <a:t>da </a:t>
            </a:r>
            <a:r>
              <a:rPr lang="pt-BR" sz="3300" dirty="0" smtClean="0"/>
              <a:t>ativa)</a:t>
            </a:r>
            <a:endParaRPr lang="pt-BR" sz="3300" dirty="0" smtClean="0"/>
          </a:p>
          <a:p>
            <a:pPr marL="0" indent="0" algn="just">
              <a:lnSpc>
                <a:spcPct val="150000"/>
              </a:lnSpc>
              <a:buNone/>
            </a:pPr>
            <a:r>
              <a:rPr lang="pt-BR" sz="3300" dirty="0" smtClean="0"/>
              <a:t>1984 – Inclusão dos aposentados no Programa (ACT 1984/1985)</a:t>
            </a:r>
          </a:p>
          <a:p>
            <a:pPr marL="0" indent="0" algn="just">
              <a:lnSpc>
                <a:spcPct val="150000"/>
              </a:lnSpc>
              <a:buNone/>
            </a:pPr>
            <a:r>
              <a:rPr lang="pt-BR" sz="3300" dirty="0" smtClean="0"/>
              <a:t>1986 – Inclusão das pensionistas no Programa (ACT 1986/1987)</a:t>
            </a:r>
          </a:p>
          <a:p>
            <a:pPr marL="0" indent="0" algn="just">
              <a:lnSpc>
                <a:spcPct val="150000"/>
              </a:lnSpc>
              <a:buNone/>
            </a:pPr>
            <a:r>
              <a:rPr lang="pt-BR" sz="3300" dirty="0" smtClean="0"/>
              <a:t>1995 – </a:t>
            </a:r>
            <a:r>
              <a:rPr lang="pt-BR" sz="3300" dirty="0" smtClean="0"/>
              <a:t>Sentença Normativa TST (Greve </a:t>
            </a:r>
            <a:r>
              <a:rPr lang="pt-BR" sz="3300" dirty="0" smtClean="0"/>
              <a:t>de 32 </a:t>
            </a:r>
            <a:r>
              <a:rPr lang="pt-BR" sz="3300" dirty="0" smtClean="0"/>
              <a:t>dias, </a:t>
            </a:r>
            <a:r>
              <a:rPr lang="pt-BR" sz="3300" dirty="0" smtClean="0"/>
              <a:t>multas e </a:t>
            </a:r>
            <a:r>
              <a:rPr lang="pt-BR" sz="3300" dirty="0" smtClean="0"/>
              <a:t>demissões)</a:t>
            </a:r>
            <a:endParaRPr lang="pt-BR" sz="3300" dirty="0" smtClean="0"/>
          </a:p>
          <a:p>
            <a:pPr marL="0" indent="0" algn="just">
              <a:lnSpc>
                <a:spcPct val="150000"/>
              </a:lnSpc>
              <a:buNone/>
            </a:pPr>
            <a:r>
              <a:rPr lang="pt-BR" sz="3300" dirty="0" smtClean="0"/>
              <a:t>1997 – </a:t>
            </a:r>
            <a:r>
              <a:rPr lang="pt-BR" sz="3300" dirty="0" smtClean="0"/>
              <a:t>Mudanças estruturais (Grande Risco; e</a:t>
            </a:r>
            <a:r>
              <a:rPr lang="pt-BR" sz="3300" dirty="0" smtClean="0"/>
              <a:t>xclusão </a:t>
            </a:r>
            <a:r>
              <a:rPr lang="pt-BR" sz="3300" dirty="0"/>
              <a:t>de novos beneficiários </a:t>
            </a:r>
            <a:r>
              <a:rPr lang="pt-BR" sz="3300" dirty="0" smtClean="0"/>
              <a:t>dos ativos (pai </a:t>
            </a:r>
            <a:r>
              <a:rPr lang="pt-BR" sz="3300" dirty="0"/>
              <a:t>ou padrasto, mãe ou </a:t>
            </a:r>
            <a:r>
              <a:rPr lang="pt-BR" sz="3300" dirty="0" smtClean="0"/>
              <a:t>madrasta); exclusão de </a:t>
            </a:r>
            <a:r>
              <a:rPr lang="pt-BR" sz="3300" dirty="0"/>
              <a:t>novos </a:t>
            </a:r>
            <a:r>
              <a:rPr lang="pt-BR" sz="3300" dirty="0" smtClean="0"/>
              <a:t>beneficiários dos aposentados </a:t>
            </a:r>
            <a:r>
              <a:rPr lang="pt-BR" sz="3300" dirty="0"/>
              <a:t>e </a:t>
            </a:r>
            <a:r>
              <a:rPr lang="pt-BR" sz="3300" dirty="0" smtClean="0"/>
              <a:t>pensionistas (conjugue </a:t>
            </a:r>
            <a:r>
              <a:rPr lang="pt-BR" sz="3300" dirty="0"/>
              <a:t>ou companheira(o), filho(a), enteado(a</a:t>
            </a:r>
            <a:r>
              <a:rPr lang="pt-BR" sz="3300" dirty="0" smtClean="0"/>
              <a:t>)); </a:t>
            </a:r>
            <a:r>
              <a:rPr lang="pt-BR" sz="3300" dirty="0"/>
              <a:t>c</a:t>
            </a:r>
            <a:r>
              <a:rPr lang="pt-BR" sz="3300" dirty="0" smtClean="0"/>
              <a:t>usteio </a:t>
            </a:r>
            <a:r>
              <a:rPr lang="pt-BR" sz="3300" dirty="0" smtClean="0"/>
              <a:t>diferenciado no Programa, </a:t>
            </a:r>
            <a:r>
              <a:rPr lang="pt-BR" sz="3300" dirty="0"/>
              <a:t>entre ativos e aposentados/pensionistas (coparticipação e pré-pagamento</a:t>
            </a:r>
            <a:r>
              <a:rPr lang="pt-BR" sz="3300" dirty="0" smtClean="0"/>
              <a:t>)</a:t>
            </a:r>
          </a:p>
          <a:p>
            <a:pPr marL="0" indent="0" algn="just">
              <a:lnSpc>
                <a:spcPct val="150000"/>
              </a:lnSpc>
              <a:buNone/>
            </a:pPr>
            <a:r>
              <a:rPr lang="pt-BR" sz="3300" dirty="0" smtClean="0"/>
              <a:t>1999 – Implantação da Comissão da AMS</a:t>
            </a:r>
          </a:p>
          <a:p>
            <a:pPr marL="0" indent="0" algn="just">
              <a:lnSpc>
                <a:spcPct val="150000"/>
              </a:lnSpc>
              <a:buNone/>
            </a:pPr>
            <a:r>
              <a:rPr lang="pt-BR" sz="3300" dirty="0"/>
              <a:t>2001 – Unificação das tabelas de custeio (Grande e Pequeno Risco) entre ativos e aposentados/pensionistas</a:t>
            </a:r>
          </a:p>
          <a:p>
            <a:pPr marL="0" indent="0" algn="just">
              <a:lnSpc>
                <a:spcPct val="150000"/>
              </a:lnSpc>
              <a:buNone/>
            </a:pPr>
            <a:endParaRPr lang="pt-BR" sz="2900" dirty="0"/>
          </a:p>
          <a:p>
            <a:pPr algn="just">
              <a:lnSpc>
                <a:spcPct val="150000"/>
              </a:lnSpc>
              <a:buFont typeface="Wingdings" panose="05000000000000000000" pitchFamily="2" charset="2"/>
              <a:buChar char="Ø"/>
            </a:pPr>
            <a:endParaRPr lang="pt-BR" sz="2900" dirty="0"/>
          </a:p>
          <a:p>
            <a:pPr marL="0" indent="0" algn="just">
              <a:lnSpc>
                <a:spcPct val="150000"/>
              </a:lnSpc>
              <a:buNone/>
            </a:pPr>
            <a:endParaRPr lang="pt-BR" dirty="0"/>
          </a:p>
        </p:txBody>
      </p:sp>
    </p:spTree>
    <p:extLst>
      <p:ext uri="{BB962C8B-B14F-4D97-AF65-F5344CB8AC3E}">
        <p14:creationId xmlns:p14="http://schemas.microsoft.com/office/powerpoint/2010/main" val="3710306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Breve Histórico</a:t>
            </a:r>
            <a:endParaRPr lang="pt-BR" u="sng" dirty="0">
              <a:solidFill>
                <a:srgbClr val="C00000"/>
              </a:solidFill>
            </a:endParaRPr>
          </a:p>
        </p:txBody>
      </p:sp>
      <p:sp>
        <p:nvSpPr>
          <p:cNvPr id="3" name="Espaço Reservado para Conteúdo 2"/>
          <p:cNvSpPr>
            <a:spLocks noGrp="1"/>
          </p:cNvSpPr>
          <p:nvPr>
            <p:ph sz="quarter" idx="1"/>
          </p:nvPr>
        </p:nvSpPr>
        <p:spPr>
          <a:xfrm>
            <a:off x="107504" y="1556792"/>
            <a:ext cx="8856984" cy="5184576"/>
          </a:xfrm>
        </p:spPr>
        <p:txBody>
          <a:bodyPr>
            <a:normAutofit/>
          </a:bodyPr>
          <a:lstStyle/>
          <a:p>
            <a:pPr marL="0" indent="0" algn="just">
              <a:lnSpc>
                <a:spcPct val="150000"/>
              </a:lnSpc>
              <a:buNone/>
            </a:pPr>
            <a:r>
              <a:rPr lang="pt-BR" sz="1600" dirty="0" smtClean="0"/>
              <a:t>2004 - </a:t>
            </a:r>
            <a:r>
              <a:rPr lang="pt-BR" sz="1600" dirty="0" err="1" smtClean="0"/>
              <a:t>Reinclusão</a:t>
            </a:r>
            <a:r>
              <a:rPr lang="pt-BR" sz="1600" dirty="0" smtClean="0"/>
              <a:t> de novos dependentes dos aposentados e pensionistas no </a:t>
            </a:r>
            <a:r>
              <a:rPr lang="pt-BR" sz="1600" dirty="0"/>
              <a:t>Programa (conjugue ou companheira(o), filho(a), enteado(a)); </a:t>
            </a:r>
            <a:endParaRPr lang="pt-BR" sz="1600" dirty="0" smtClean="0"/>
          </a:p>
          <a:p>
            <a:pPr marL="0" indent="0" algn="just">
              <a:lnSpc>
                <a:spcPct val="150000"/>
              </a:lnSpc>
              <a:buNone/>
            </a:pPr>
            <a:r>
              <a:rPr lang="pt-BR" sz="1600" dirty="0" smtClean="0"/>
              <a:t>2005 – Inclusão de novos procedimentos na modalidade do Grande Risco (quimioterapia, radioterapia e hemodiálise)</a:t>
            </a:r>
          </a:p>
          <a:p>
            <a:pPr marL="0" indent="0" algn="just">
              <a:lnSpc>
                <a:spcPct val="150000"/>
              </a:lnSpc>
              <a:buNone/>
            </a:pPr>
            <a:r>
              <a:rPr lang="pt-BR" sz="1600" dirty="0" smtClean="0"/>
              <a:t>2006 –</a:t>
            </a:r>
            <a:r>
              <a:rPr lang="pt-BR" sz="1600" dirty="0"/>
              <a:t> I</a:t>
            </a:r>
            <a:r>
              <a:rPr lang="pt-BR" sz="1600" dirty="0" smtClean="0"/>
              <a:t>nclusão </a:t>
            </a:r>
            <a:r>
              <a:rPr lang="pt-BR" sz="1600" dirty="0"/>
              <a:t>de novos procedimentos na modalidade de Grande Risco (cirurgia de miopia)</a:t>
            </a:r>
          </a:p>
          <a:p>
            <a:pPr marL="0" indent="0" algn="just">
              <a:lnSpc>
                <a:spcPct val="150000"/>
              </a:lnSpc>
              <a:buNone/>
            </a:pPr>
            <a:r>
              <a:rPr lang="pt-BR" sz="1600" dirty="0" smtClean="0"/>
              <a:t>2007 </a:t>
            </a:r>
            <a:r>
              <a:rPr lang="pt-BR" sz="1600" dirty="0"/>
              <a:t>– Inclusão de novos procedimentos na modalidade Grande Risco (cirurgia bariátrica)</a:t>
            </a:r>
          </a:p>
          <a:p>
            <a:pPr marL="0" indent="0" algn="just">
              <a:lnSpc>
                <a:spcPct val="150000"/>
              </a:lnSpc>
              <a:buNone/>
            </a:pPr>
            <a:r>
              <a:rPr lang="pt-BR" sz="1600" dirty="0" smtClean="0"/>
              <a:t>2008 – Enquadramento do Programa na nova legislação passando a ser classificado como Plano de Auto Gestão</a:t>
            </a:r>
          </a:p>
          <a:p>
            <a:pPr marL="0" indent="0" algn="just">
              <a:lnSpc>
                <a:spcPct val="150000"/>
              </a:lnSpc>
              <a:buNone/>
            </a:pPr>
            <a:r>
              <a:rPr lang="pt-BR" sz="1600" dirty="0"/>
              <a:t>2009 – Inclusão do Plano 28 no </a:t>
            </a:r>
            <a:r>
              <a:rPr lang="pt-BR" sz="1600" dirty="0" smtClean="0"/>
              <a:t>Programa</a:t>
            </a:r>
          </a:p>
          <a:p>
            <a:pPr marL="0" indent="0" algn="just">
              <a:lnSpc>
                <a:spcPct val="150000"/>
              </a:lnSpc>
              <a:buNone/>
            </a:pPr>
            <a:r>
              <a:rPr lang="pt-BR" sz="1600" dirty="0"/>
              <a:t>2010 – Inclusão de novos procedimentos na modalidade do Pequeno Risco (implantodontia e próteses)</a:t>
            </a:r>
          </a:p>
          <a:p>
            <a:pPr marL="0" indent="0" algn="just">
              <a:lnSpc>
                <a:spcPct val="150000"/>
              </a:lnSpc>
              <a:buNone/>
            </a:pPr>
            <a:endParaRPr lang="pt-BR" sz="1400" dirty="0"/>
          </a:p>
          <a:p>
            <a:pPr marL="0" indent="0" algn="just">
              <a:lnSpc>
                <a:spcPct val="150000"/>
              </a:lnSpc>
              <a:buNone/>
            </a:pPr>
            <a:endParaRPr lang="pt-BR" sz="1400" dirty="0" smtClean="0"/>
          </a:p>
        </p:txBody>
      </p:sp>
    </p:spTree>
    <p:extLst>
      <p:ext uri="{BB962C8B-B14F-4D97-AF65-F5344CB8AC3E}">
        <p14:creationId xmlns:p14="http://schemas.microsoft.com/office/powerpoint/2010/main" val="3301394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Breve Histórico</a:t>
            </a:r>
            <a:endParaRPr lang="pt-BR" u="sng" dirty="0">
              <a:solidFill>
                <a:srgbClr val="C00000"/>
              </a:solidFill>
            </a:endParaRPr>
          </a:p>
        </p:txBody>
      </p:sp>
      <p:sp>
        <p:nvSpPr>
          <p:cNvPr id="3" name="Espaço Reservado para Conteúdo 2"/>
          <p:cNvSpPr>
            <a:spLocks noGrp="1"/>
          </p:cNvSpPr>
          <p:nvPr>
            <p:ph sz="quarter" idx="1"/>
          </p:nvPr>
        </p:nvSpPr>
        <p:spPr>
          <a:xfrm>
            <a:off x="107504" y="1556792"/>
            <a:ext cx="8856984" cy="4824536"/>
          </a:xfrm>
        </p:spPr>
        <p:txBody>
          <a:bodyPr>
            <a:noAutofit/>
          </a:bodyPr>
          <a:lstStyle/>
          <a:p>
            <a:pPr marL="0" indent="0" algn="just">
              <a:lnSpc>
                <a:spcPct val="150000"/>
              </a:lnSpc>
              <a:buNone/>
            </a:pPr>
            <a:r>
              <a:rPr lang="pt-BR" sz="1400" dirty="0" smtClean="0"/>
              <a:t>2011 – </a:t>
            </a:r>
            <a:r>
              <a:rPr lang="pt-BR" sz="1400" dirty="0" smtClean="0"/>
              <a:t>Benefício Farmácia – BF (Pequeno Risco) </a:t>
            </a:r>
            <a:r>
              <a:rPr lang="pt-BR" sz="1400" dirty="0" smtClean="0"/>
              <a:t>e contratação de operadora do benefício</a:t>
            </a:r>
          </a:p>
          <a:p>
            <a:pPr marL="0" indent="0" algn="just">
              <a:lnSpc>
                <a:spcPct val="150000"/>
              </a:lnSpc>
              <a:buNone/>
            </a:pPr>
            <a:r>
              <a:rPr lang="pt-BR" sz="1400" dirty="0" smtClean="0"/>
              <a:t>2013 – Ampliação da lista de medicamentos subsidiados no Benefício Farmácia</a:t>
            </a:r>
          </a:p>
          <a:p>
            <a:pPr marL="0" indent="0" algn="just">
              <a:lnSpc>
                <a:spcPct val="150000"/>
              </a:lnSpc>
              <a:buNone/>
            </a:pPr>
            <a:r>
              <a:rPr lang="pt-BR" sz="1400" dirty="0" smtClean="0"/>
              <a:t>2014 – Mudança no </a:t>
            </a:r>
            <a:r>
              <a:rPr lang="pt-BR" sz="1400" dirty="0"/>
              <a:t>m</a:t>
            </a:r>
            <a:r>
              <a:rPr lang="pt-BR" sz="1400" dirty="0" smtClean="0"/>
              <a:t>odelo do </a:t>
            </a:r>
            <a:r>
              <a:rPr lang="pt-BR" sz="1400" dirty="0" smtClean="0"/>
              <a:t>BF (lista </a:t>
            </a:r>
            <a:r>
              <a:rPr lang="pt-BR" sz="1400" dirty="0" smtClean="0"/>
              <a:t>de </a:t>
            </a:r>
            <a:r>
              <a:rPr lang="pt-BR" sz="1400" dirty="0" smtClean="0"/>
              <a:t>medicamentos ampla ; nova </a:t>
            </a:r>
            <a:r>
              <a:rPr lang="pt-BR" sz="1400" dirty="0" smtClean="0"/>
              <a:t>operadora e </a:t>
            </a:r>
            <a:r>
              <a:rPr lang="pt-BR" sz="1400" dirty="0" smtClean="0"/>
              <a:t>pré-pagamento)</a:t>
            </a:r>
            <a:endParaRPr lang="pt-BR" sz="1400" dirty="0" smtClean="0"/>
          </a:p>
          <a:p>
            <a:pPr marL="0" indent="0" algn="just">
              <a:lnSpc>
                <a:spcPct val="150000"/>
              </a:lnSpc>
              <a:buNone/>
            </a:pPr>
            <a:r>
              <a:rPr lang="pt-BR" sz="1400" dirty="0" smtClean="0"/>
              <a:t>2015 – Mudança da Operadora do </a:t>
            </a:r>
            <a:r>
              <a:rPr lang="pt-BR" sz="1400" dirty="0" smtClean="0"/>
              <a:t>BF </a:t>
            </a:r>
            <a:r>
              <a:rPr lang="pt-BR" sz="1400" dirty="0" smtClean="0"/>
              <a:t>e </a:t>
            </a:r>
            <a:r>
              <a:rPr lang="pt-BR" sz="1400" dirty="0" smtClean="0"/>
              <a:t>Contrato </a:t>
            </a:r>
            <a:r>
              <a:rPr lang="pt-BR" sz="1400" dirty="0" smtClean="0"/>
              <a:t>de Gestão do Programa com a empresa </a:t>
            </a:r>
            <a:r>
              <a:rPr lang="pt-BR" sz="1400" dirty="0" smtClean="0"/>
              <a:t>Gama/CRC</a:t>
            </a:r>
            <a:endParaRPr lang="pt-BR" sz="1400" dirty="0" smtClean="0"/>
          </a:p>
          <a:p>
            <a:pPr marL="0" indent="0" algn="just">
              <a:lnSpc>
                <a:spcPct val="150000"/>
              </a:lnSpc>
              <a:buNone/>
            </a:pPr>
            <a:r>
              <a:rPr lang="pt-BR" sz="1400" dirty="0" smtClean="0"/>
              <a:t>2016 – Crise e nova mudança de Operadora no Benefício Farmácia e denuncia no TCU</a:t>
            </a:r>
          </a:p>
          <a:p>
            <a:pPr marL="0" indent="0" algn="just">
              <a:lnSpc>
                <a:spcPct val="150000"/>
              </a:lnSpc>
              <a:buNone/>
            </a:pPr>
            <a:r>
              <a:rPr lang="pt-BR" sz="1400" dirty="0" smtClean="0"/>
              <a:t>2017</a:t>
            </a:r>
            <a:r>
              <a:rPr lang="pt-BR" sz="1400" dirty="0"/>
              <a:t> –</a:t>
            </a:r>
            <a:r>
              <a:rPr lang="pt-BR" sz="1400" dirty="0" smtClean="0"/>
              <a:t>  Mudança do modelo do </a:t>
            </a:r>
            <a:r>
              <a:rPr lang="pt-BR" sz="1400" dirty="0" smtClean="0"/>
              <a:t>BF (cancelamento </a:t>
            </a:r>
            <a:r>
              <a:rPr lang="pt-BR" sz="1400" dirty="0" smtClean="0"/>
              <a:t>do contrato </a:t>
            </a:r>
            <a:r>
              <a:rPr lang="pt-BR" sz="1400" dirty="0" smtClean="0"/>
              <a:t>com operadora; implantação </a:t>
            </a:r>
            <a:r>
              <a:rPr lang="pt-BR" sz="1400" dirty="0" smtClean="0"/>
              <a:t>de sistema informatizado para </a:t>
            </a:r>
            <a:r>
              <a:rPr lang="pt-BR" sz="1400" dirty="0" smtClean="0"/>
              <a:t>reembolsos) e </a:t>
            </a:r>
            <a:r>
              <a:rPr lang="pt-BR" sz="1400" dirty="0" smtClean="0"/>
              <a:t>publicação da Resolução CGPAR 23</a:t>
            </a:r>
          </a:p>
          <a:p>
            <a:pPr marL="0" indent="0" algn="just">
              <a:lnSpc>
                <a:spcPct val="150000"/>
              </a:lnSpc>
              <a:buNone/>
            </a:pPr>
            <a:r>
              <a:rPr lang="pt-BR" sz="1400" dirty="0" smtClean="0"/>
              <a:t>2018 – Mudança do modelo do </a:t>
            </a:r>
            <a:r>
              <a:rPr lang="pt-BR" sz="1400" dirty="0" smtClean="0"/>
              <a:t>BF (menor número de </a:t>
            </a:r>
            <a:r>
              <a:rPr lang="pt-BR" sz="1400" dirty="0" smtClean="0"/>
              <a:t>medicamentos </a:t>
            </a:r>
            <a:r>
              <a:rPr lang="pt-BR" sz="1400" dirty="0" smtClean="0"/>
              <a:t>subsidiados; Pequeno </a:t>
            </a:r>
            <a:r>
              <a:rPr lang="pt-BR" sz="1400" dirty="0" smtClean="0"/>
              <a:t>Risco e </a:t>
            </a:r>
            <a:r>
              <a:rPr lang="pt-BR" sz="1400" dirty="0" smtClean="0"/>
              <a:t>sistema informatizado </a:t>
            </a:r>
            <a:r>
              <a:rPr lang="pt-BR" sz="1400" dirty="0"/>
              <a:t>de </a:t>
            </a:r>
            <a:r>
              <a:rPr lang="pt-BR" sz="1400" dirty="0" smtClean="0"/>
              <a:t>reembolsos) </a:t>
            </a:r>
            <a:endParaRPr lang="pt-BR" sz="1400" dirty="0"/>
          </a:p>
        </p:txBody>
      </p:sp>
    </p:spTree>
    <p:extLst>
      <p:ext uri="{BB962C8B-B14F-4D97-AF65-F5344CB8AC3E}">
        <p14:creationId xmlns:p14="http://schemas.microsoft.com/office/powerpoint/2010/main" val="845500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628800"/>
            <a:ext cx="8856984" cy="4824536"/>
          </a:xfrm>
        </p:spPr>
        <p:txBody>
          <a:bodyPr>
            <a:normAutofit fontScale="62500" lnSpcReduction="20000"/>
          </a:bodyPr>
          <a:lstStyle/>
          <a:p>
            <a:pPr marL="0" indent="0" algn="just">
              <a:lnSpc>
                <a:spcPct val="150000"/>
              </a:lnSpc>
              <a:buNone/>
            </a:pPr>
            <a:r>
              <a:rPr lang="pt-BR" b="1" dirty="0" smtClean="0"/>
              <a:t>Definição:</a:t>
            </a:r>
            <a:r>
              <a:rPr lang="pt-BR" dirty="0" smtClean="0"/>
              <a:t> Benefício </a:t>
            </a:r>
            <a:r>
              <a:rPr lang="pt-BR" dirty="0"/>
              <a:t>de assistência à saúde oferecido </a:t>
            </a:r>
            <a:r>
              <a:rPr lang="pt-BR" dirty="0" smtClean="0"/>
              <a:t>e administrado pela </a:t>
            </a:r>
            <a:r>
              <a:rPr lang="pt-BR" dirty="0"/>
              <a:t>Petrobras, </a:t>
            </a:r>
            <a:endParaRPr lang="pt-BR" dirty="0" smtClean="0"/>
          </a:p>
          <a:p>
            <a:pPr marL="0" indent="0" algn="just">
              <a:lnSpc>
                <a:spcPct val="150000"/>
              </a:lnSpc>
              <a:buNone/>
            </a:pPr>
            <a:r>
              <a:rPr lang="pt-BR" b="1" dirty="0" smtClean="0"/>
              <a:t>Objetivo: </a:t>
            </a:r>
            <a:r>
              <a:rPr lang="pt-BR" dirty="0" smtClean="0"/>
              <a:t>Promoção, </a:t>
            </a:r>
            <a:r>
              <a:rPr lang="pt-BR" dirty="0"/>
              <a:t>prevenção e recuperação </a:t>
            </a:r>
            <a:r>
              <a:rPr lang="pt-BR" dirty="0" smtClean="0"/>
              <a:t>da saúde</a:t>
            </a:r>
          </a:p>
          <a:p>
            <a:pPr marL="0" indent="0" algn="just">
              <a:lnSpc>
                <a:spcPct val="150000"/>
              </a:lnSpc>
              <a:buNone/>
            </a:pPr>
            <a:r>
              <a:rPr lang="pt-BR" b="1" dirty="0" smtClean="0"/>
              <a:t>Regulação: </a:t>
            </a:r>
            <a:r>
              <a:rPr lang="pt-BR" dirty="0" smtClean="0"/>
              <a:t>Normas </a:t>
            </a:r>
            <a:r>
              <a:rPr lang="pt-BR" dirty="0"/>
              <a:t>internas da </a:t>
            </a:r>
            <a:r>
              <a:rPr lang="pt-BR" dirty="0" smtClean="0"/>
              <a:t>AMS e Acordos </a:t>
            </a:r>
            <a:r>
              <a:rPr lang="pt-BR" dirty="0"/>
              <a:t>Coletivos de </a:t>
            </a:r>
            <a:r>
              <a:rPr lang="pt-BR" dirty="0" smtClean="0"/>
              <a:t>Trabalho</a:t>
            </a:r>
          </a:p>
          <a:p>
            <a:pPr marL="0" indent="0" algn="just">
              <a:lnSpc>
                <a:spcPct val="150000"/>
              </a:lnSpc>
              <a:buNone/>
            </a:pPr>
            <a:r>
              <a:rPr lang="pt-BR" b="1" dirty="0" smtClean="0"/>
              <a:t>Registro: </a:t>
            </a:r>
            <a:r>
              <a:rPr lang="pt-BR" dirty="0"/>
              <a:t>ANS - Agência Nacional de Saúde </a:t>
            </a:r>
            <a:r>
              <a:rPr lang="pt-BR" dirty="0" smtClean="0"/>
              <a:t>Suplementar</a:t>
            </a:r>
          </a:p>
          <a:p>
            <a:pPr marL="0" indent="0" algn="just">
              <a:lnSpc>
                <a:spcPct val="150000"/>
              </a:lnSpc>
              <a:buNone/>
            </a:pPr>
            <a:r>
              <a:rPr lang="pt-BR" b="1" dirty="0" smtClean="0"/>
              <a:t>Código: </a:t>
            </a:r>
            <a:r>
              <a:rPr lang="pt-BR" dirty="0" smtClean="0"/>
              <a:t>36687-1 (Sistema </a:t>
            </a:r>
            <a:r>
              <a:rPr lang="pt-BR" dirty="0"/>
              <a:t>de </a:t>
            </a:r>
            <a:r>
              <a:rPr lang="pt-BR" dirty="0" smtClean="0"/>
              <a:t>Cadastro </a:t>
            </a:r>
            <a:r>
              <a:rPr lang="pt-BR" dirty="0"/>
              <a:t>de Planos </a:t>
            </a:r>
            <a:r>
              <a:rPr lang="pt-BR" dirty="0" smtClean="0"/>
              <a:t>Antigos)</a:t>
            </a:r>
            <a:endParaRPr lang="pt-BR" dirty="0" smtClean="0"/>
          </a:p>
          <a:p>
            <a:pPr marL="0" indent="0" algn="just">
              <a:lnSpc>
                <a:spcPct val="150000"/>
              </a:lnSpc>
              <a:buNone/>
            </a:pPr>
            <a:r>
              <a:rPr lang="pt-BR" b="1" dirty="0" smtClean="0"/>
              <a:t>Classificação: </a:t>
            </a:r>
            <a:r>
              <a:rPr lang="pt-BR" dirty="0" smtClean="0"/>
              <a:t>Plano de Autogestão </a:t>
            </a:r>
            <a:r>
              <a:rPr lang="pt-BR" dirty="0"/>
              <a:t>de </a:t>
            </a:r>
            <a:r>
              <a:rPr lang="pt-BR" dirty="0" smtClean="0"/>
              <a:t>Saúde </a:t>
            </a:r>
          </a:p>
          <a:p>
            <a:pPr marL="0" indent="0" algn="just">
              <a:lnSpc>
                <a:spcPct val="150000"/>
              </a:lnSpc>
              <a:buNone/>
            </a:pPr>
            <a:r>
              <a:rPr lang="pt-BR" b="1" dirty="0" smtClean="0"/>
              <a:t>Conceituação:</a:t>
            </a:r>
            <a:r>
              <a:rPr lang="pt-BR" dirty="0" smtClean="0"/>
              <a:t> Plano </a:t>
            </a:r>
            <a:r>
              <a:rPr lang="pt-BR" dirty="0"/>
              <a:t>privado de assistência à saúde, </a:t>
            </a:r>
            <a:endParaRPr lang="pt-BR" dirty="0" smtClean="0"/>
          </a:p>
          <a:p>
            <a:pPr marL="0" indent="0" algn="just">
              <a:lnSpc>
                <a:spcPct val="150000"/>
              </a:lnSpc>
              <a:buNone/>
            </a:pPr>
            <a:r>
              <a:rPr lang="pt-BR" b="1" dirty="0" smtClean="0"/>
              <a:t>Modalidade: </a:t>
            </a:r>
            <a:r>
              <a:rPr lang="pt-BR" dirty="0" smtClean="0"/>
              <a:t>Co</a:t>
            </a:r>
            <a:r>
              <a:rPr lang="pt-BR" dirty="0" smtClean="0"/>
              <a:t>letivo </a:t>
            </a:r>
            <a:r>
              <a:rPr lang="pt-BR" dirty="0"/>
              <a:t>empresarial adaptado à Lei </a:t>
            </a:r>
            <a:r>
              <a:rPr lang="pt-BR" dirty="0" smtClean="0"/>
              <a:t>9.656/98.</a:t>
            </a:r>
          </a:p>
          <a:p>
            <a:pPr marL="0" indent="0" algn="just">
              <a:lnSpc>
                <a:spcPct val="150000"/>
              </a:lnSpc>
              <a:buNone/>
            </a:pPr>
            <a:r>
              <a:rPr lang="pt-BR" b="1" dirty="0" smtClean="0"/>
              <a:t>População:</a:t>
            </a:r>
            <a:r>
              <a:rPr lang="pt-BR" dirty="0" smtClean="0"/>
              <a:t> </a:t>
            </a:r>
            <a:r>
              <a:rPr lang="pt-BR" dirty="0" smtClean="0"/>
              <a:t>vinculada </a:t>
            </a:r>
            <a:r>
              <a:rPr lang="pt-BR" dirty="0"/>
              <a:t>à pessoa jurídica – </a:t>
            </a:r>
            <a:r>
              <a:rPr lang="pt-BR" dirty="0" smtClean="0"/>
              <a:t>PETROBRAS e </a:t>
            </a:r>
            <a:r>
              <a:rPr lang="pt-BR" dirty="0" smtClean="0"/>
              <a:t>Subsidiárias </a:t>
            </a:r>
            <a:r>
              <a:rPr lang="pt-BR" dirty="0" smtClean="0"/>
              <a:t>(</a:t>
            </a:r>
            <a:r>
              <a:rPr lang="pt-BR" dirty="0" err="1" smtClean="0"/>
              <a:t>Transpetro</a:t>
            </a:r>
            <a:r>
              <a:rPr lang="pt-BR" dirty="0" smtClean="0"/>
              <a:t>, BR </a:t>
            </a:r>
            <a:r>
              <a:rPr lang="pt-BR" dirty="0" err="1" smtClean="0"/>
              <a:t>Dstribuidora</a:t>
            </a:r>
            <a:r>
              <a:rPr lang="pt-BR" dirty="0" smtClean="0"/>
              <a:t>, TBG, PBIO, </a:t>
            </a:r>
            <a:r>
              <a:rPr lang="pt-BR" dirty="0" err="1" smtClean="0"/>
              <a:t>etc</a:t>
            </a:r>
            <a:r>
              <a:rPr lang="pt-BR" dirty="0" smtClean="0"/>
              <a:t>), </a:t>
            </a:r>
            <a:r>
              <a:rPr lang="pt-BR" dirty="0"/>
              <a:t>por relação </a:t>
            </a:r>
            <a:r>
              <a:rPr lang="pt-BR" dirty="0" smtClean="0"/>
              <a:t>empregatícia e seus dependentes </a:t>
            </a:r>
          </a:p>
          <a:p>
            <a:pPr marL="0" indent="0" algn="just">
              <a:lnSpc>
                <a:spcPct val="150000"/>
              </a:lnSpc>
              <a:buNone/>
            </a:pPr>
            <a:r>
              <a:rPr lang="pt-BR" b="1" dirty="0" smtClean="0"/>
              <a:t>Administração:</a:t>
            </a:r>
            <a:r>
              <a:rPr lang="pt-BR" dirty="0" smtClean="0"/>
              <a:t> Recursos </a:t>
            </a:r>
            <a:r>
              <a:rPr lang="pt-BR" dirty="0"/>
              <a:t>Humanos da </a:t>
            </a:r>
            <a:r>
              <a:rPr lang="pt-BR" dirty="0" smtClean="0"/>
              <a:t>Petrobras - Rio de Janeiro – RJ. </a:t>
            </a:r>
            <a:endParaRPr lang="pt-BR" dirty="0"/>
          </a:p>
        </p:txBody>
      </p:sp>
    </p:spTree>
    <p:extLst>
      <p:ext uri="{BB962C8B-B14F-4D97-AF65-F5344CB8AC3E}">
        <p14:creationId xmlns:p14="http://schemas.microsoft.com/office/powerpoint/2010/main" val="1683124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628800"/>
            <a:ext cx="8856984" cy="4824536"/>
          </a:xfrm>
        </p:spPr>
        <p:txBody>
          <a:bodyPr>
            <a:normAutofit fontScale="62500" lnSpcReduction="20000"/>
          </a:bodyPr>
          <a:lstStyle/>
          <a:p>
            <a:pPr marL="0" indent="0" algn="just">
              <a:lnSpc>
                <a:spcPct val="150000"/>
              </a:lnSpc>
              <a:buNone/>
            </a:pPr>
            <a:r>
              <a:rPr lang="pt-BR" b="1" dirty="0" smtClean="0"/>
              <a:t>Serviços: </a:t>
            </a:r>
            <a:r>
              <a:rPr lang="pt-BR" dirty="0" smtClean="0"/>
              <a:t>Ambulatorial, Hospitalar </a:t>
            </a:r>
            <a:r>
              <a:rPr lang="pt-BR" dirty="0"/>
              <a:t>com </a:t>
            </a:r>
            <a:r>
              <a:rPr lang="pt-BR" dirty="0" smtClean="0"/>
              <a:t>obstetrícia, Odontológico</a:t>
            </a:r>
            <a:r>
              <a:rPr lang="pt-BR" dirty="0"/>
              <a:t>, incluindo Ortodontia, Implantodontia e Prótese </a:t>
            </a:r>
            <a:r>
              <a:rPr lang="pt-BR" dirty="0" smtClean="0"/>
              <a:t>Dentária, Clínico e Consultório, Laboratorial e Imagem, PAD (Home </a:t>
            </a:r>
            <a:r>
              <a:rPr lang="pt-BR" dirty="0" err="1" smtClean="0"/>
              <a:t>Care</a:t>
            </a:r>
            <a:r>
              <a:rPr lang="pt-BR" dirty="0" smtClean="0"/>
              <a:t>), PAE, </a:t>
            </a:r>
            <a:r>
              <a:rPr lang="pt-BR" dirty="0"/>
              <a:t>Benefício </a:t>
            </a:r>
            <a:r>
              <a:rPr lang="pt-BR" dirty="0" smtClean="0"/>
              <a:t>Farmácia, Auxílio Cuidador, Plano 28, etc.</a:t>
            </a:r>
          </a:p>
          <a:p>
            <a:pPr marL="0" indent="0" algn="just">
              <a:lnSpc>
                <a:spcPct val="150000"/>
              </a:lnSpc>
              <a:buNone/>
            </a:pPr>
            <a:r>
              <a:rPr lang="pt-BR" b="1" dirty="0" smtClean="0"/>
              <a:t>Cobertura: </a:t>
            </a:r>
            <a:r>
              <a:rPr lang="pt-BR" dirty="0" smtClean="0"/>
              <a:t>De acordo com o Regulamento </a:t>
            </a:r>
            <a:r>
              <a:rPr lang="pt-BR" dirty="0"/>
              <a:t>na Classificação Internacional de Doenças e de Problemas Relacionados com a Saúde Versão 6 – fevereiro/2018 (CID-10), da Organização Mundial de Saúde (OMS), restrito aos procedimentos constantes no Rol de Procedimentos e Eventos em Saúde, da ANS, definido pela legislação vigente à época da sua </a:t>
            </a:r>
            <a:r>
              <a:rPr lang="pt-BR" dirty="0" smtClean="0"/>
              <a:t>demanda e outros procedimentos, de </a:t>
            </a:r>
            <a:r>
              <a:rPr lang="pt-BR" dirty="0"/>
              <a:t>acordo com as recomendações da Associação Médica Brasileira (AMB), e na sua ausência, o mais elevado nível de evidência e grau de recomendação científica, sempre a cargo da área técnica da AMS. </a:t>
            </a:r>
            <a:endParaRPr lang="pt-BR" b="1" dirty="0" smtClean="0"/>
          </a:p>
          <a:p>
            <a:pPr marL="0" indent="0" algn="just">
              <a:lnSpc>
                <a:spcPct val="150000"/>
              </a:lnSpc>
              <a:buNone/>
            </a:pPr>
            <a:r>
              <a:rPr lang="pt-BR" b="1" dirty="0" smtClean="0"/>
              <a:t>Abrangência: </a:t>
            </a:r>
            <a:r>
              <a:rPr lang="pt-BR" dirty="0" smtClean="0"/>
              <a:t>Nacional</a:t>
            </a:r>
          </a:p>
          <a:p>
            <a:pPr marL="0" indent="0" algn="just">
              <a:lnSpc>
                <a:spcPct val="150000"/>
              </a:lnSpc>
              <a:buNone/>
            </a:pPr>
            <a:r>
              <a:rPr lang="pt-BR" b="1" dirty="0" smtClean="0"/>
              <a:t>Padrão de Internação</a:t>
            </a:r>
            <a:r>
              <a:rPr lang="pt-BR" dirty="0" smtClean="0"/>
              <a:t>: Acomodação do </a:t>
            </a:r>
            <a:r>
              <a:rPr lang="pt-BR" dirty="0"/>
              <a:t>tipo </a:t>
            </a:r>
            <a:r>
              <a:rPr lang="pt-BR" dirty="0" smtClean="0"/>
              <a:t>individual</a:t>
            </a:r>
          </a:p>
          <a:p>
            <a:pPr marL="0" indent="0" algn="just">
              <a:lnSpc>
                <a:spcPct val="150000"/>
              </a:lnSpc>
              <a:buNone/>
            </a:pPr>
            <a:r>
              <a:rPr lang="pt-BR" b="1" dirty="0"/>
              <a:t>Inscrição e </a:t>
            </a:r>
            <a:r>
              <a:rPr lang="pt-BR" b="1" dirty="0" smtClean="0"/>
              <a:t>permanência: </a:t>
            </a:r>
            <a:r>
              <a:rPr lang="pt-BR" dirty="0" smtClean="0"/>
              <a:t>Automática</a:t>
            </a:r>
            <a:r>
              <a:rPr lang="pt-BR" dirty="0"/>
              <a:t>, após o início do contrato de trabalho</a:t>
            </a:r>
          </a:p>
          <a:p>
            <a:pPr marL="0" indent="0" algn="just">
              <a:lnSpc>
                <a:spcPct val="150000"/>
              </a:lnSpc>
              <a:buNone/>
            </a:pPr>
            <a:endParaRPr lang="pt-BR" dirty="0" smtClean="0"/>
          </a:p>
        </p:txBody>
      </p:sp>
    </p:spTree>
    <p:extLst>
      <p:ext uri="{BB962C8B-B14F-4D97-AF65-F5344CB8AC3E}">
        <p14:creationId xmlns:p14="http://schemas.microsoft.com/office/powerpoint/2010/main" val="4271653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60648"/>
            <a:ext cx="8712968" cy="1143000"/>
          </a:xfrm>
        </p:spPr>
        <p:txBody>
          <a:bodyPr/>
          <a:lstStyle/>
          <a:p>
            <a:pPr algn="ctr"/>
            <a:r>
              <a:rPr lang="pt-BR" u="sng" dirty="0" smtClean="0">
                <a:solidFill>
                  <a:srgbClr val="C00000"/>
                </a:solidFill>
              </a:rPr>
              <a:t>Base Regulamentar</a:t>
            </a:r>
            <a:endParaRPr lang="pt-BR" u="sng" dirty="0">
              <a:solidFill>
                <a:srgbClr val="C00000"/>
              </a:solidFill>
            </a:endParaRPr>
          </a:p>
        </p:txBody>
      </p:sp>
      <p:sp>
        <p:nvSpPr>
          <p:cNvPr id="3" name="Espaço Reservado para Conteúdo 2"/>
          <p:cNvSpPr>
            <a:spLocks noGrp="1"/>
          </p:cNvSpPr>
          <p:nvPr>
            <p:ph sz="quarter" idx="1"/>
          </p:nvPr>
        </p:nvSpPr>
        <p:spPr>
          <a:xfrm>
            <a:off x="107504" y="1268760"/>
            <a:ext cx="8856984" cy="5328592"/>
          </a:xfrm>
        </p:spPr>
        <p:txBody>
          <a:bodyPr>
            <a:normAutofit fontScale="77500" lnSpcReduction="20000"/>
          </a:bodyPr>
          <a:lstStyle/>
          <a:p>
            <a:pPr marL="0" indent="0" algn="just">
              <a:lnSpc>
                <a:spcPct val="150000"/>
              </a:lnSpc>
              <a:buNone/>
            </a:pPr>
            <a:endParaRPr lang="pt-BR" dirty="0"/>
          </a:p>
          <a:p>
            <a:pPr marL="0" indent="0" algn="just">
              <a:lnSpc>
                <a:spcPct val="150000"/>
              </a:lnSpc>
              <a:buNone/>
            </a:pPr>
            <a:r>
              <a:rPr lang="pt-BR" b="1" dirty="0"/>
              <a:t>Carência: </a:t>
            </a:r>
            <a:r>
              <a:rPr lang="pt-BR" dirty="0"/>
              <a:t>Não há cumprimento de qualquer carência</a:t>
            </a:r>
          </a:p>
          <a:p>
            <a:pPr marL="0" indent="0" algn="just">
              <a:lnSpc>
                <a:spcPct val="150000"/>
              </a:lnSpc>
              <a:buNone/>
            </a:pPr>
            <a:r>
              <a:rPr lang="pt-BR" b="1" dirty="0" smtClean="0"/>
              <a:t>Cancelamento da Inscrição:</a:t>
            </a:r>
            <a:r>
              <a:rPr lang="pt-BR" dirty="0" smtClean="0"/>
              <a:t> mediante preenchimento </a:t>
            </a:r>
            <a:r>
              <a:rPr lang="pt-BR" dirty="0"/>
              <a:t>e assinatura do termo de responsabilidade específico</a:t>
            </a:r>
            <a:r>
              <a:rPr lang="pt-BR" dirty="0" smtClean="0"/>
              <a:t>.</a:t>
            </a:r>
          </a:p>
          <a:p>
            <a:pPr marL="0" indent="0" algn="just">
              <a:lnSpc>
                <a:spcPct val="150000"/>
              </a:lnSpc>
              <a:buNone/>
            </a:pPr>
            <a:r>
              <a:rPr lang="pt-BR" b="1" dirty="0" smtClean="0"/>
              <a:t>Vedações:</a:t>
            </a:r>
            <a:r>
              <a:rPr lang="pt-BR" dirty="0" smtClean="0"/>
              <a:t> </a:t>
            </a:r>
          </a:p>
          <a:p>
            <a:pPr algn="just">
              <a:lnSpc>
                <a:spcPct val="150000"/>
              </a:lnSpc>
              <a:buFont typeface="Wingdings" panose="05000000000000000000" pitchFamily="2" charset="2"/>
              <a:buChar char="Ø"/>
            </a:pPr>
            <a:r>
              <a:rPr lang="pt-BR" dirty="0" smtClean="0"/>
              <a:t>Beneficiário </a:t>
            </a:r>
            <a:r>
              <a:rPr lang="pt-BR" dirty="0"/>
              <a:t>Titular </a:t>
            </a:r>
            <a:r>
              <a:rPr lang="pt-BR" dirty="0" smtClean="0"/>
              <a:t>não pode,  ao mesmo </a:t>
            </a:r>
            <a:r>
              <a:rPr lang="pt-BR" dirty="0"/>
              <a:t>tempo, </a:t>
            </a:r>
            <a:r>
              <a:rPr lang="pt-BR" dirty="0" smtClean="0"/>
              <a:t>ser dependente </a:t>
            </a:r>
            <a:r>
              <a:rPr lang="pt-BR" dirty="0"/>
              <a:t>de outro beneficiário </a:t>
            </a:r>
            <a:r>
              <a:rPr lang="pt-BR" dirty="0" smtClean="0"/>
              <a:t>titular</a:t>
            </a:r>
          </a:p>
          <a:p>
            <a:pPr algn="just">
              <a:lnSpc>
                <a:spcPct val="150000"/>
              </a:lnSpc>
              <a:buFont typeface="Wingdings" panose="05000000000000000000" pitchFamily="2" charset="2"/>
              <a:buChar char="Ø"/>
            </a:pPr>
            <a:r>
              <a:rPr lang="pt-BR" dirty="0" smtClean="0"/>
              <a:t>Beneficiário Dependente não pode, </a:t>
            </a:r>
            <a:r>
              <a:rPr lang="pt-BR" dirty="0"/>
              <a:t>ao mesmo </a:t>
            </a:r>
            <a:r>
              <a:rPr lang="pt-BR" dirty="0" smtClean="0"/>
              <a:t>tempo, ser </a:t>
            </a:r>
            <a:r>
              <a:rPr lang="pt-BR" dirty="0"/>
              <a:t>dependente de dois </a:t>
            </a:r>
            <a:r>
              <a:rPr lang="pt-BR" dirty="0" smtClean="0"/>
              <a:t>Beneficiários Titulares </a:t>
            </a:r>
            <a:r>
              <a:rPr lang="pt-BR" dirty="0"/>
              <a:t>da </a:t>
            </a:r>
            <a:r>
              <a:rPr lang="pt-BR" dirty="0" smtClean="0"/>
              <a:t>AMS</a:t>
            </a:r>
          </a:p>
          <a:p>
            <a:pPr algn="just">
              <a:lnSpc>
                <a:spcPct val="150000"/>
              </a:lnSpc>
              <a:buFont typeface="Wingdings" panose="05000000000000000000" pitchFamily="2" charset="2"/>
              <a:buChar char="Ø"/>
            </a:pPr>
            <a:r>
              <a:rPr lang="pt-BR" dirty="0" smtClean="0"/>
              <a:t>Beneficiário </a:t>
            </a:r>
            <a:r>
              <a:rPr lang="pt-BR" dirty="0"/>
              <a:t>Titular Pensionista </a:t>
            </a:r>
            <a:r>
              <a:rPr lang="pt-BR" dirty="0" smtClean="0"/>
              <a:t>não pode incluir Beneficiários </a:t>
            </a:r>
            <a:r>
              <a:rPr lang="pt-BR" dirty="0"/>
              <a:t>D</a:t>
            </a:r>
            <a:r>
              <a:rPr lang="pt-BR" dirty="0" smtClean="0"/>
              <a:t>ependentes</a:t>
            </a:r>
          </a:p>
        </p:txBody>
      </p:sp>
    </p:spTree>
    <p:extLst>
      <p:ext uri="{BB962C8B-B14F-4D97-AF65-F5344CB8AC3E}">
        <p14:creationId xmlns:p14="http://schemas.microsoft.com/office/powerpoint/2010/main" val="15508520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l Próprio">
  <a:themeElements>
    <a:clrScheme name="Capital Própri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l Própri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l Própri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1268</TotalTime>
  <Words>3653</Words>
  <Application>Microsoft Office PowerPoint</Application>
  <PresentationFormat>Apresentação na tela (4:3)</PresentationFormat>
  <Paragraphs>234</Paragraphs>
  <Slides>32</Slides>
  <Notes>17</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32</vt:i4>
      </vt:variant>
    </vt:vector>
  </HeadingPairs>
  <TitlesOfParts>
    <vt:vector size="38" baseType="lpstr">
      <vt:lpstr>Calibri</vt:lpstr>
      <vt:lpstr>Franklin Gothic Book</vt:lpstr>
      <vt:lpstr>Perpetua</vt:lpstr>
      <vt:lpstr>Wingdings</vt:lpstr>
      <vt:lpstr>Wingdings 2</vt:lpstr>
      <vt:lpstr>Capital Próprio</vt:lpstr>
      <vt:lpstr>Os impactos da CGPAR 23 nos Planos de Saúde das Estatais – Sistema Petrobrás AMS – Assistência Multidisciplinar de Saúde  </vt:lpstr>
      <vt:lpstr>Roteiro da Apresentação</vt:lpstr>
      <vt:lpstr>Apresentação do PowerPoint</vt:lpstr>
      <vt:lpstr>Breve Histórico</vt:lpstr>
      <vt:lpstr>Breve Histórico</vt:lpstr>
      <vt:lpstr>Breve Histórico</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Base Regulamentar</vt:lpstr>
      <vt:lpstr>Custo e Custeio do Programa</vt:lpstr>
      <vt:lpstr>Apresentação do PowerPoint</vt:lpstr>
      <vt:lpstr>  Impactos da CGPAR 23 </vt:lpstr>
      <vt:lpstr>  Impactos da CGPAR 23 </vt:lpstr>
      <vt:lpstr>  Impactos da CGPAR 23 </vt:lpstr>
      <vt:lpstr>  Impactos da CGPAR 23 </vt:lpstr>
      <vt:lpstr>  Impactos da CGPAR 23 </vt:lpstr>
      <vt:lpstr>Apresentação do PowerPoint</vt:lpstr>
      <vt:lpstr>  Ações para barrar a Resolução        Ações para barrar a Resolução </vt:lpstr>
      <vt:lpstr>  Ações para barrar a Resolução        Ações para barrar a Resolução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Propostas Alternativas ao PED do PPSP</dc:title>
  <dc:creator>Patricia</dc:creator>
  <cp:lastModifiedBy>Recepção FUP</cp:lastModifiedBy>
  <cp:revision>132</cp:revision>
  <dcterms:created xsi:type="dcterms:W3CDTF">2018-03-22T21:07:22Z</dcterms:created>
  <dcterms:modified xsi:type="dcterms:W3CDTF">2018-07-23T12:52:22Z</dcterms:modified>
</cp:coreProperties>
</file>