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1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2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84" r:id="rId2"/>
    <p:sldMasterId id="2147483693" r:id="rId3"/>
    <p:sldMasterId id="2147483697" r:id="rId4"/>
    <p:sldMasterId id="2147483700" r:id="rId5"/>
    <p:sldMasterId id="2147483704" r:id="rId6"/>
    <p:sldMasterId id="2147483708" r:id="rId7"/>
    <p:sldMasterId id="2147483712" r:id="rId8"/>
    <p:sldMasterId id="2147483716" r:id="rId9"/>
    <p:sldMasterId id="2147483720" r:id="rId10"/>
    <p:sldMasterId id="2147483724" r:id="rId11"/>
    <p:sldMasterId id="2147483730" r:id="rId12"/>
    <p:sldMasterId id="2147483735" r:id="rId13"/>
  </p:sldMasterIdLst>
  <p:notesMasterIdLst>
    <p:notesMasterId r:id="rId42"/>
  </p:notesMasterIdLst>
  <p:handoutMasterIdLst>
    <p:handoutMasterId r:id="rId43"/>
  </p:handoutMasterIdLst>
  <p:sldIdLst>
    <p:sldId id="604" r:id="rId14"/>
    <p:sldId id="768" r:id="rId15"/>
    <p:sldId id="769" r:id="rId16"/>
    <p:sldId id="699" r:id="rId17"/>
    <p:sldId id="793" r:id="rId18"/>
    <p:sldId id="790" r:id="rId19"/>
    <p:sldId id="689" r:id="rId20"/>
    <p:sldId id="774" r:id="rId21"/>
    <p:sldId id="785" r:id="rId22"/>
    <p:sldId id="787" r:id="rId23"/>
    <p:sldId id="788" r:id="rId24"/>
    <p:sldId id="789" r:id="rId25"/>
    <p:sldId id="794" r:id="rId26"/>
    <p:sldId id="783" r:id="rId27"/>
    <p:sldId id="786" r:id="rId28"/>
    <p:sldId id="773" r:id="rId29"/>
    <p:sldId id="770" r:id="rId30"/>
    <p:sldId id="780" r:id="rId31"/>
    <p:sldId id="779" r:id="rId32"/>
    <p:sldId id="795" r:id="rId33"/>
    <p:sldId id="775" r:id="rId34"/>
    <p:sldId id="685" r:id="rId35"/>
    <p:sldId id="776" r:id="rId36"/>
    <p:sldId id="772" r:id="rId37"/>
    <p:sldId id="791" r:id="rId38"/>
    <p:sldId id="796" r:id="rId39"/>
    <p:sldId id="781" r:id="rId40"/>
    <p:sldId id="792" r:id="rId41"/>
  </p:sldIdLst>
  <p:sldSz cx="9144000" cy="5143500" type="screen16x9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0">
          <p15:clr>
            <a:srgbClr val="A4A3A4"/>
          </p15:clr>
        </p15:guide>
        <p15:guide id="2" pos="431">
          <p15:clr>
            <a:srgbClr val="A4A3A4"/>
          </p15:clr>
        </p15:guide>
        <p15:guide id="3" pos="975">
          <p15:clr>
            <a:srgbClr val="A4A3A4"/>
          </p15:clr>
        </p15:guide>
        <p15:guide id="4" pos="54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nthia Azevedo" initials="C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00"/>
    <a:srgbClr val="002611"/>
    <a:srgbClr val="006600"/>
    <a:srgbClr val="BEE395"/>
    <a:srgbClr val="002A7E"/>
    <a:srgbClr val="003399"/>
    <a:srgbClr val="6C0000"/>
    <a:srgbClr val="003DB8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0" autoAdjust="0"/>
    <p:restoredTop sz="80790" autoAdjust="0"/>
  </p:normalViewPr>
  <p:slideViewPr>
    <p:cSldViewPr>
      <p:cViewPr varScale="1">
        <p:scale>
          <a:sx n="100" d="100"/>
          <a:sy n="100" d="100"/>
        </p:scale>
        <p:origin x="-1200" y="-90"/>
      </p:cViewPr>
      <p:guideLst>
        <p:guide orient="horz" pos="260"/>
        <p:guide pos="431"/>
        <p:guide pos="975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771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ndes.net\bndes\Areas\AI\DECISS\DPTO\Setorial\Publica&#231;&#245;es%20Geset\Ano%202016\Envelhecimento%20da%20populacao\DECISS%20Artigo%20Envelhecimento%20-%2016%2009%202016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ndes.net\bndes\Areas\AI\DECISS\DPTO\Setorial\Estat&#237;sticas%20Setoriais\ANS\Dados%20AN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ndes.net\bndes\Areas\AI\DECISS\DPTO\Setorial\Estat&#237;sticas%20Setoriais\ANS\Dados%20A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108916726897403E-2"/>
          <c:y val="3.4348165495706497E-2"/>
          <c:w val="0.93695535635703198"/>
          <c:h val="0.770997067989452"/>
        </c:manualLayout>
      </c:layout>
      <c:lineChart>
        <c:grouping val="standard"/>
        <c:varyColors val="0"/>
        <c:ser>
          <c:idx val="1"/>
          <c:order val="0"/>
          <c:tx>
            <c:strRef>
              <c:f>'Gráfico 1'!$E$3</c:f>
              <c:strCache>
                <c:ptCount val="1"/>
                <c:pt idx="0">
                  <c:v>% de jovens na população mundial</c:v>
                </c:pt>
              </c:strCache>
            </c:strRef>
          </c:tx>
          <c:spPr>
            <a:ln>
              <a:solidFill>
                <a:schemeClr val="accent1">
                  <a:lumMod val="50000"/>
                </a:schemeClr>
              </a:solidFill>
              <a:prstDash val="sysDash"/>
            </a:ln>
          </c:spPr>
          <c:marker>
            <c:symbol val="x"/>
            <c:size val="5"/>
            <c:spPr>
              <a:noFill/>
              <a:ln w="28575">
                <a:noFill/>
              </a:ln>
            </c:spPr>
          </c:marker>
          <c:cat>
            <c:numRef>
              <c:f>'Gráfico 1'!$M$2:$AE$2</c:f>
              <c:numCache>
                <c:formatCode>General</c:formatCode>
                <c:ptCount val="19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  <c:pt idx="15">
                  <c:v>2055</c:v>
                </c:pt>
                <c:pt idx="16">
                  <c:v>2060</c:v>
                </c:pt>
                <c:pt idx="17">
                  <c:v>2065</c:v>
                </c:pt>
                <c:pt idx="18">
                  <c:v>2070</c:v>
                </c:pt>
              </c:numCache>
            </c:numRef>
          </c:cat>
          <c:val>
            <c:numRef>
              <c:f>'Gráfico 1'!$M$3:$AE$3</c:f>
              <c:numCache>
                <c:formatCode>0.0</c:formatCode>
                <c:ptCount val="19"/>
                <c:pt idx="0">
                  <c:v>35.4</c:v>
                </c:pt>
                <c:pt idx="1">
                  <c:v>33.9</c:v>
                </c:pt>
                <c:pt idx="2">
                  <c:v>32.9</c:v>
                </c:pt>
                <c:pt idx="3">
                  <c:v>31.9</c:v>
                </c:pt>
                <c:pt idx="4">
                  <c:v>30.2</c:v>
                </c:pt>
                <c:pt idx="5">
                  <c:v>28</c:v>
                </c:pt>
                <c:pt idx="6">
                  <c:v>26.7</c:v>
                </c:pt>
                <c:pt idx="7">
                  <c:v>26.1</c:v>
                </c:pt>
                <c:pt idx="8">
                  <c:v>25.5</c:v>
                </c:pt>
                <c:pt idx="9">
                  <c:v>24.6</c:v>
                </c:pt>
                <c:pt idx="10">
                  <c:v>23.6</c:v>
                </c:pt>
                <c:pt idx="11">
                  <c:v>22.8</c:v>
                </c:pt>
                <c:pt idx="12">
                  <c:v>22.1</c:v>
                </c:pt>
                <c:pt idx="13">
                  <c:v>21.7</c:v>
                </c:pt>
                <c:pt idx="14">
                  <c:v>21.3</c:v>
                </c:pt>
                <c:pt idx="15">
                  <c:v>20.9</c:v>
                </c:pt>
                <c:pt idx="16">
                  <c:v>20.399999999999999</c:v>
                </c:pt>
                <c:pt idx="17">
                  <c:v>20</c:v>
                </c:pt>
                <c:pt idx="18">
                  <c:v>19.600000000000001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'Gráfico 1'!$E$4</c:f>
              <c:strCache>
                <c:ptCount val="1"/>
                <c:pt idx="0">
                  <c:v>% de idosos na população mundial</c:v>
                </c:pt>
              </c:strCache>
            </c:strRef>
          </c:tx>
          <c:spPr>
            <a:ln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numRef>
              <c:f>'Gráfico 1'!$M$2:$AE$2</c:f>
              <c:numCache>
                <c:formatCode>General</c:formatCode>
                <c:ptCount val="19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  <c:pt idx="15">
                  <c:v>2055</c:v>
                </c:pt>
                <c:pt idx="16">
                  <c:v>2060</c:v>
                </c:pt>
                <c:pt idx="17">
                  <c:v>2065</c:v>
                </c:pt>
                <c:pt idx="18">
                  <c:v>2070</c:v>
                </c:pt>
              </c:numCache>
            </c:numRef>
          </c:cat>
          <c:val>
            <c:numRef>
              <c:f>'Gráfico 1'!$M$4:$AE$4</c:f>
              <c:numCache>
                <c:formatCode>0.0</c:formatCode>
                <c:ptCount val="19"/>
                <c:pt idx="0">
                  <c:v>8.5</c:v>
                </c:pt>
                <c:pt idx="1">
                  <c:v>8.7000000000000011</c:v>
                </c:pt>
                <c:pt idx="2">
                  <c:v>9.1</c:v>
                </c:pt>
                <c:pt idx="3">
                  <c:v>9.4</c:v>
                </c:pt>
                <c:pt idx="4">
                  <c:v>9.9</c:v>
                </c:pt>
                <c:pt idx="5">
                  <c:v>10.3</c:v>
                </c:pt>
                <c:pt idx="6">
                  <c:v>11</c:v>
                </c:pt>
                <c:pt idx="7">
                  <c:v>12.3</c:v>
                </c:pt>
                <c:pt idx="8">
                  <c:v>13.5</c:v>
                </c:pt>
                <c:pt idx="9">
                  <c:v>14.9</c:v>
                </c:pt>
                <c:pt idx="10">
                  <c:v>16.5</c:v>
                </c:pt>
                <c:pt idx="11">
                  <c:v>17.899999999999999</c:v>
                </c:pt>
                <c:pt idx="12">
                  <c:v>18.899999999999999</c:v>
                </c:pt>
                <c:pt idx="13">
                  <c:v>20.100000000000001</c:v>
                </c:pt>
                <c:pt idx="14">
                  <c:v>21.5</c:v>
                </c:pt>
                <c:pt idx="15">
                  <c:v>22.5</c:v>
                </c:pt>
                <c:pt idx="16">
                  <c:v>23.1</c:v>
                </c:pt>
                <c:pt idx="17">
                  <c:v>23.7</c:v>
                </c:pt>
                <c:pt idx="18">
                  <c:v>24.4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'Gráfico 1'!$E$11</c:f>
              <c:strCache>
                <c:ptCount val="1"/>
                <c:pt idx="0">
                  <c:v>% de jovens na população brasileira</c:v>
                </c:pt>
              </c:strCache>
            </c:strRef>
          </c:tx>
          <c:spPr>
            <a:ln cmpd="sng">
              <a:solidFill>
                <a:srgbClr val="008000"/>
              </a:solidFill>
              <a:prstDash val="sysDash"/>
            </a:ln>
          </c:spPr>
          <c:marker>
            <c:symbol val="x"/>
            <c:size val="5"/>
            <c:spPr>
              <a:ln w="25400">
                <a:noFill/>
              </a:ln>
            </c:spPr>
          </c:marker>
          <c:cat>
            <c:numRef>
              <c:f>'Gráfico 1'!$M$2:$AE$2</c:f>
              <c:numCache>
                <c:formatCode>General</c:formatCode>
                <c:ptCount val="19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  <c:pt idx="15">
                  <c:v>2055</c:v>
                </c:pt>
                <c:pt idx="16">
                  <c:v>2060</c:v>
                </c:pt>
                <c:pt idx="17">
                  <c:v>2065</c:v>
                </c:pt>
                <c:pt idx="18">
                  <c:v>2070</c:v>
                </c:pt>
              </c:numCache>
            </c:numRef>
          </c:cat>
          <c:val>
            <c:numRef>
              <c:f>'Gráfico 1'!$M$11:$AE$11</c:f>
              <c:numCache>
                <c:formatCode>0.0</c:formatCode>
                <c:ptCount val="19"/>
                <c:pt idx="0">
                  <c:v>38.4</c:v>
                </c:pt>
                <c:pt idx="1">
                  <c:v>37.1</c:v>
                </c:pt>
                <c:pt idx="2">
                  <c:v>35.4</c:v>
                </c:pt>
                <c:pt idx="3">
                  <c:v>32.6</c:v>
                </c:pt>
                <c:pt idx="4">
                  <c:v>29.7</c:v>
                </c:pt>
                <c:pt idx="5">
                  <c:v>27.5</c:v>
                </c:pt>
                <c:pt idx="6">
                  <c:v>25.4</c:v>
                </c:pt>
                <c:pt idx="7">
                  <c:v>23</c:v>
                </c:pt>
                <c:pt idx="8">
                  <c:v>20.8</c:v>
                </c:pt>
                <c:pt idx="9">
                  <c:v>19.5</c:v>
                </c:pt>
                <c:pt idx="10">
                  <c:v>18.3</c:v>
                </c:pt>
                <c:pt idx="11">
                  <c:v>17.2</c:v>
                </c:pt>
                <c:pt idx="12">
                  <c:v>16.3</c:v>
                </c:pt>
                <c:pt idx="13">
                  <c:v>15.6</c:v>
                </c:pt>
                <c:pt idx="14">
                  <c:v>15</c:v>
                </c:pt>
                <c:pt idx="15">
                  <c:v>14.5</c:v>
                </c:pt>
                <c:pt idx="16">
                  <c:v>14.2</c:v>
                </c:pt>
                <c:pt idx="17">
                  <c:v>14</c:v>
                </c:pt>
                <c:pt idx="18">
                  <c:v>13.8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'Gráfico 1'!$E$12</c:f>
              <c:strCache>
                <c:ptCount val="1"/>
                <c:pt idx="0">
                  <c:v>% de idosos na população brasileira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'Gráfico 1'!$M$2:$AE$2</c:f>
              <c:numCache>
                <c:formatCode>General</c:formatCode>
                <c:ptCount val="19"/>
                <c:pt idx="0">
                  <c:v>1980</c:v>
                </c:pt>
                <c:pt idx="1">
                  <c:v>1985</c:v>
                </c:pt>
                <c:pt idx="2">
                  <c:v>1990</c:v>
                </c:pt>
                <c:pt idx="3">
                  <c:v>1995</c:v>
                </c:pt>
                <c:pt idx="4">
                  <c:v>2000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  <c:pt idx="8">
                  <c:v>2020</c:v>
                </c:pt>
                <c:pt idx="9">
                  <c:v>2025</c:v>
                </c:pt>
                <c:pt idx="10">
                  <c:v>2030</c:v>
                </c:pt>
                <c:pt idx="11">
                  <c:v>2035</c:v>
                </c:pt>
                <c:pt idx="12">
                  <c:v>2040</c:v>
                </c:pt>
                <c:pt idx="13">
                  <c:v>2045</c:v>
                </c:pt>
                <c:pt idx="14">
                  <c:v>2050</c:v>
                </c:pt>
                <c:pt idx="15">
                  <c:v>2055</c:v>
                </c:pt>
                <c:pt idx="16">
                  <c:v>2060</c:v>
                </c:pt>
                <c:pt idx="17">
                  <c:v>2065</c:v>
                </c:pt>
                <c:pt idx="18">
                  <c:v>2070</c:v>
                </c:pt>
              </c:numCache>
            </c:numRef>
          </c:cat>
          <c:val>
            <c:numRef>
              <c:f>'Gráfico 1'!$M$12:$AE$12</c:f>
              <c:numCache>
                <c:formatCode>0.0</c:formatCode>
                <c:ptCount val="19"/>
                <c:pt idx="0">
                  <c:v>5.8</c:v>
                </c:pt>
                <c:pt idx="1">
                  <c:v>5.9</c:v>
                </c:pt>
                <c:pt idx="2">
                  <c:v>6.4</c:v>
                </c:pt>
                <c:pt idx="3">
                  <c:v>6.8</c:v>
                </c:pt>
                <c:pt idx="4">
                  <c:v>7.7</c:v>
                </c:pt>
                <c:pt idx="5">
                  <c:v>8.6</c:v>
                </c:pt>
                <c:pt idx="6">
                  <c:v>9.9</c:v>
                </c:pt>
                <c:pt idx="7">
                  <c:v>11.7</c:v>
                </c:pt>
                <c:pt idx="8">
                  <c:v>13.9</c:v>
                </c:pt>
                <c:pt idx="9">
                  <c:v>16.399999999999999</c:v>
                </c:pt>
                <c:pt idx="10">
                  <c:v>18.8</c:v>
                </c:pt>
                <c:pt idx="11">
                  <c:v>21.1</c:v>
                </c:pt>
                <c:pt idx="12">
                  <c:v>23.9</c:v>
                </c:pt>
                <c:pt idx="13">
                  <c:v>26.8</c:v>
                </c:pt>
                <c:pt idx="14">
                  <c:v>29.3</c:v>
                </c:pt>
                <c:pt idx="15">
                  <c:v>31.3</c:v>
                </c:pt>
                <c:pt idx="16">
                  <c:v>33.4</c:v>
                </c:pt>
                <c:pt idx="17">
                  <c:v>35.299999999999997</c:v>
                </c:pt>
                <c:pt idx="18">
                  <c:v>36.4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537664"/>
        <c:axId val="119539200"/>
      </c:lineChart>
      <c:catAx>
        <c:axId val="11953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19539200"/>
        <c:crosses val="autoZero"/>
        <c:auto val="1"/>
        <c:lblAlgn val="ctr"/>
        <c:lblOffset val="100"/>
        <c:tickLblSkip val="2"/>
        <c:noMultiLvlLbl val="0"/>
      </c:catAx>
      <c:valAx>
        <c:axId val="11953920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119537664"/>
        <c:crosses val="autoZero"/>
        <c:crossBetween val="between"/>
      </c:valAx>
    </c:plotArea>
    <c:legend>
      <c:legendPos val="b"/>
      <c:layout/>
      <c:overlay val="0"/>
      <c:spPr>
        <a:ln>
          <a:solidFill>
            <a:schemeClr val="bg1">
              <a:lumMod val="50000"/>
            </a:schemeClr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Doenças transmissíveis</c:v>
          </c:tx>
          <c:invertIfNegative val="0"/>
          <c:cat>
            <c:strRef>
              <c:f>Summary!$K$166:$O$166</c:f>
              <c:strCache>
                <c:ptCount val="5"/>
                <c:pt idx="0">
                  <c:v>Renda baixa</c:v>
                </c:pt>
                <c:pt idx="1">
                  <c:v>Renda média-baixa</c:v>
                </c:pt>
                <c:pt idx="2">
                  <c:v>Renda média-alta</c:v>
                </c:pt>
                <c:pt idx="3">
                  <c:v>Brasil</c:v>
                </c:pt>
                <c:pt idx="4">
                  <c:v>Renda alta</c:v>
                </c:pt>
              </c:strCache>
            </c:strRef>
          </c:cat>
          <c:val>
            <c:numRef>
              <c:f>(Summary!$J$8;Summary!$L$8;Summary!$N$8;Summary!$N$167;Summary!$P$8)</c:f>
              <c:numCache>
                <c:formatCode>0.0</c:formatCode>
                <c:ptCount val="5"/>
                <c:pt idx="0">
                  <c:v>59.372464664419482</c:v>
                </c:pt>
                <c:pt idx="1">
                  <c:v>42.014878282578501</c:v>
                </c:pt>
                <c:pt idx="2">
                  <c:v>16.844845828366179</c:v>
                </c:pt>
                <c:pt idx="3" formatCode="#,##0">
                  <c:v>14.60767861703845</c:v>
                </c:pt>
                <c:pt idx="4">
                  <c:v>6.8101538227539873</c:v>
                </c:pt>
              </c:numCache>
            </c:numRef>
          </c:val>
        </c:ser>
        <c:ser>
          <c:idx val="1"/>
          <c:order val="1"/>
          <c:tx>
            <c:v>Doenças crônico-degenerativas</c:v>
          </c:tx>
          <c:invertIfNegative val="0"/>
          <c:cat>
            <c:strRef>
              <c:f>Summary!$K$166:$O$166</c:f>
              <c:strCache>
                <c:ptCount val="5"/>
                <c:pt idx="0">
                  <c:v>Renda baixa</c:v>
                </c:pt>
                <c:pt idx="1">
                  <c:v>Renda média-baixa</c:v>
                </c:pt>
                <c:pt idx="2">
                  <c:v>Renda média-alta</c:v>
                </c:pt>
                <c:pt idx="3">
                  <c:v>Brasil</c:v>
                </c:pt>
                <c:pt idx="4">
                  <c:v>Renda alta</c:v>
                </c:pt>
              </c:strCache>
            </c:strRef>
          </c:cat>
          <c:val>
            <c:numRef>
              <c:f>(Summary!$J$61;Summary!$L$61;Summary!$N$61;Summary!$N$168;Summary!$P$61)</c:f>
              <c:numCache>
                <c:formatCode>0.0</c:formatCode>
                <c:ptCount val="5"/>
                <c:pt idx="0">
                  <c:v>30.618636567603001</c:v>
                </c:pt>
                <c:pt idx="1">
                  <c:v>46.566115045843631</c:v>
                </c:pt>
                <c:pt idx="2">
                  <c:v>71.1647759351182</c:v>
                </c:pt>
                <c:pt idx="3" formatCode="#,##0">
                  <c:v>69.925063759801503</c:v>
                </c:pt>
                <c:pt idx="4">
                  <c:v>82.969989383682446</c:v>
                </c:pt>
              </c:numCache>
            </c:numRef>
          </c:val>
        </c:ser>
        <c:ser>
          <c:idx val="2"/>
          <c:order val="2"/>
          <c:tx>
            <c:v>Causas externas</c:v>
          </c:tx>
          <c:invertIfNegative val="0"/>
          <c:cat>
            <c:strRef>
              <c:f>Summary!$K$166:$O$166</c:f>
              <c:strCache>
                <c:ptCount val="5"/>
                <c:pt idx="0">
                  <c:v>Renda baixa</c:v>
                </c:pt>
                <c:pt idx="1">
                  <c:v>Renda média-baixa</c:v>
                </c:pt>
                <c:pt idx="2">
                  <c:v>Renda média-alta</c:v>
                </c:pt>
                <c:pt idx="3">
                  <c:v>Brasil</c:v>
                </c:pt>
                <c:pt idx="4">
                  <c:v>Renda alta</c:v>
                </c:pt>
              </c:strCache>
            </c:strRef>
          </c:cat>
          <c:val>
            <c:numRef>
              <c:f>(Summary!$J$152;Summary!$L$152;Summary!$N$152;Summary!$N$169;Summary!$P$152)</c:f>
              <c:numCache>
                <c:formatCode>0.0</c:formatCode>
                <c:ptCount val="5"/>
                <c:pt idx="0">
                  <c:v>10.008899161967109</c:v>
                </c:pt>
                <c:pt idx="1">
                  <c:v>11.419007813079739</c:v>
                </c:pt>
                <c:pt idx="2">
                  <c:v>11.990378518717851</c:v>
                </c:pt>
                <c:pt idx="3" formatCode="#,##0">
                  <c:v>15.467257623160039</c:v>
                </c:pt>
                <c:pt idx="4">
                  <c:v>10.21985653627438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769536"/>
        <c:axId val="138771072"/>
      </c:barChart>
      <c:catAx>
        <c:axId val="13876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138771072"/>
        <c:crosses val="autoZero"/>
        <c:auto val="1"/>
        <c:lblAlgn val="ctr"/>
        <c:lblOffset val="100"/>
        <c:noMultiLvlLbl val="0"/>
      </c:catAx>
      <c:valAx>
        <c:axId val="138771072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3876953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n-lt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Plan1!$B$2</c:f>
              <c:strCache>
                <c:ptCount val="1"/>
                <c:pt idx="0">
                  <c:v>Variação do Custo Médico-Hospitalar</c:v>
                </c:pt>
              </c:strCache>
            </c:strRef>
          </c:tx>
          <c:invertIfNegative val="0"/>
          <c:cat>
            <c:strRef>
              <c:f>Plan1!$A$3:$A$8</c:f>
              <c:strCache>
                <c:ptCount val="6"/>
                <c:pt idx="0">
                  <c:v>Brasil</c:v>
                </c:pt>
                <c:pt idx="1">
                  <c:v>Estados Unidos da América</c:v>
                </c:pt>
                <c:pt idx="2">
                  <c:v>França</c:v>
                </c:pt>
                <c:pt idx="3">
                  <c:v>Reino Unido</c:v>
                </c:pt>
                <c:pt idx="4">
                  <c:v>Chile</c:v>
                </c:pt>
                <c:pt idx="5">
                  <c:v>México</c:v>
                </c:pt>
              </c:strCache>
            </c:strRef>
          </c:cat>
          <c:val>
            <c:numRef>
              <c:f>Plan1!$B$3:$B$8</c:f>
              <c:numCache>
                <c:formatCode>0%</c:formatCode>
                <c:ptCount val="6"/>
                <c:pt idx="0">
                  <c:v>0.18</c:v>
                </c:pt>
                <c:pt idx="1">
                  <c:v>0.09</c:v>
                </c:pt>
                <c:pt idx="2">
                  <c:v>0.06</c:v>
                </c:pt>
                <c:pt idx="3">
                  <c:v>0.08</c:v>
                </c:pt>
                <c:pt idx="4">
                  <c:v>0.06</c:v>
                </c:pt>
                <c:pt idx="5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Plan1!$C$2</c:f>
              <c:strCache>
                <c:ptCount val="1"/>
                <c:pt idx="0">
                  <c:v>Índice de Preços ao Consumidor</c:v>
                </c:pt>
              </c:strCache>
            </c:strRef>
          </c:tx>
          <c:invertIfNegative val="0"/>
          <c:cat>
            <c:strRef>
              <c:f>Plan1!$A$3:$A$8</c:f>
              <c:strCache>
                <c:ptCount val="6"/>
                <c:pt idx="0">
                  <c:v>Brasil</c:v>
                </c:pt>
                <c:pt idx="1">
                  <c:v>Estados Unidos da América</c:v>
                </c:pt>
                <c:pt idx="2">
                  <c:v>França</c:v>
                </c:pt>
                <c:pt idx="3">
                  <c:v>Reino Unido</c:v>
                </c:pt>
                <c:pt idx="4">
                  <c:v>Chile</c:v>
                </c:pt>
                <c:pt idx="5">
                  <c:v>México</c:v>
                </c:pt>
              </c:strCache>
            </c:strRef>
          </c:cat>
          <c:val>
            <c:numRef>
              <c:f>Plan1!$C$3:$C$8</c:f>
              <c:numCache>
                <c:formatCode>0.00%</c:formatCode>
                <c:ptCount val="6"/>
                <c:pt idx="0">
                  <c:v>8.6999999999999994E-2</c:v>
                </c:pt>
                <c:pt idx="1">
                  <c:v>1.2999999999999999E-2</c:v>
                </c:pt>
                <c:pt idx="2">
                  <c:v>2E-3</c:v>
                </c:pt>
                <c:pt idx="3">
                  <c:v>6.0000000000000001E-3</c:v>
                </c:pt>
                <c:pt idx="4">
                  <c:v>3.7999999999999999E-2</c:v>
                </c:pt>
                <c:pt idx="5">
                  <c:v>2.8000000000000001E-2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1390208"/>
        <c:axId val="121391744"/>
      </c:barChart>
      <c:catAx>
        <c:axId val="121390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121391744"/>
        <c:crosses val="autoZero"/>
        <c:auto val="1"/>
        <c:lblAlgn val="ctr"/>
        <c:lblOffset val="100"/>
        <c:noMultiLvlLbl val="0"/>
      </c:catAx>
      <c:valAx>
        <c:axId val="1213917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12139020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'Gráfico 1'!$J$3</c:f>
              <c:strCache>
                <c:ptCount val="1"/>
                <c:pt idx="0">
                  <c:v>Público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42%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F0-4324-AA3A-21004F7DAF6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52%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0-4324-AA3A-21004F7DAF6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54%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F0-4324-AA3A-21004F7DAF6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46%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F0-4324-AA3A-21004F7DAF6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75%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0-4324-AA3A-21004F7DAF6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83%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F0-4324-AA3A-21004F7DAF6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62%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F0-4324-AA3A-21004F7DAF6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48%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F0-4324-AA3A-21004F7DAF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61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'Gráfico 1'!$I$4:$I$11</c:f>
              <c:strCache>
                <c:ptCount val="8"/>
                <c:pt idx="0">
                  <c:v>Países de renda baixa</c:v>
                </c:pt>
                <c:pt idx="1">
                  <c:v>Países de renda média</c:v>
                </c:pt>
                <c:pt idx="2">
                  <c:v>Países de renda Média-Alta</c:v>
                </c:pt>
                <c:pt idx="3">
                  <c:v>Brasil</c:v>
                </c:pt>
                <c:pt idx="4">
                  <c:v>Colombia</c:v>
                </c:pt>
                <c:pt idx="5">
                  <c:v>Reino Unido</c:v>
                </c:pt>
                <c:pt idx="6">
                  <c:v>Países de renda alta</c:v>
                </c:pt>
                <c:pt idx="7">
                  <c:v>Estados Unidos</c:v>
                </c:pt>
              </c:strCache>
            </c:strRef>
          </c:cat>
          <c:val>
            <c:numRef>
              <c:f>'Gráfico 1'!$J$4:$J$11</c:f>
              <c:numCache>
                <c:formatCode>0</c:formatCode>
                <c:ptCount val="8"/>
                <c:pt idx="0">
                  <c:v>2.4394972976742828</c:v>
                </c:pt>
                <c:pt idx="1">
                  <c:v>3.0340562489270502</c:v>
                </c:pt>
                <c:pt idx="2">
                  <c:v>3.4</c:v>
                </c:pt>
                <c:pt idx="3">
                  <c:v>3.8317598848845882</c:v>
                </c:pt>
                <c:pt idx="4">
                  <c:v>5.4</c:v>
                </c:pt>
                <c:pt idx="5">
                  <c:v>7.5788501689796099</c:v>
                </c:pt>
                <c:pt idx="6">
                  <c:v>7.6643421857673957</c:v>
                </c:pt>
                <c:pt idx="7">
                  <c:v>8.2785177111535724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3F0-4324-AA3A-21004F7DAF6D}"/>
            </c:ext>
          </c:extLst>
        </c:ser>
        <c:ser>
          <c:idx val="1"/>
          <c:order val="1"/>
          <c:tx>
            <c:strRef>
              <c:f>'Gráfico 1'!$K$3</c:f>
              <c:strCache>
                <c:ptCount val="1"/>
                <c:pt idx="0">
                  <c:v>Privado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'Gráfico 1'!$I$4:$I$11</c:f>
              <c:strCache>
                <c:ptCount val="8"/>
                <c:pt idx="0">
                  <c:v>Países de renda baixa</c:v>
                </c:pt>
                <c:pt idx="1">
                  <c:v>Países de renda média</c:v>
                </c:pt>
                <c:pt idx="2">
                  <c:v>Países de renda Média-Alta</c:v>
                </c:pt>
                <c:pt idx="3">
                  <c:v>Brasil</c:v>
                </c:pt>
                <c:pt idx="4">
                  <c:v>Colombia</c:v>
                </c:pt>
                <c:pt idx="5">
                  <c:v>Reino Unido</c:v>
                </c:pt>
                <c:pt idx="6">
                  <c:v>Países de renda alta</c:v>
                </c:pt>
                <c:pt idx="7">
                  <c:v>Estados Unidos</c:v>
                </c:pt>
              </c:strCache>
            </c:strRef>
          </c:cat>
          <c:val>
            <c:numRef>
              <c:f>'Gráfico 1'!$K$4:$K$11</c:f>
              <c:numCache>
                <c:formatCode>0</c:formatCode>
                <c:ptCount val="8"/>
                <c:pt idx="0">
                  <c:v>3.3093242577944402</c:v>
                </c:pt>
                <c:pt idx="1">
                  <c:v>2.7743101023408081</c:v>
                </c:pt>
                <c:pt idx="2">
                  <c:v>2.8</c:v>
                </c:pt>
                <c:pt idx="3">
                  <c:v>4.4910737051154097</c:v>
                </c:pt>
                <c:pt idx="4">
                  <c:v>1.8</c:v>
                </c:pt>
                <c:pt idx="5">
                  <c:v>1.53662155102039</c:v>
                </c:pt>
                <c:pt idx="6">
                  <c:v>4.5949961144865261</c:v>
                </c:pt>
                <c:pt idx="7">
                  <c:v>8.8622366388464293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3F0-4324-AA3A-21004F7DA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116736"/>
        <c:axId val="142118272"/>
      </c:barChart>
      <c:catAx>
        <c:axId val="142116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2118272"/>
        <c:crosses val="autoZero"/>
        <c:auto val="1"/>
        <c:lblAlgn val="ctr"/>
        <c:lblOffset val="100"/>
        <c:noMultiLvlLbl val="0"/>
      </c:catAx>
      <c:valAx>
        <c:axId val="14211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6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142116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61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9015023410874E-4"/>
          <c:y val="0"/>
          <c:w val="0.99988098497658895"/>
          <c:h val="1"/>
        </c:manualLayout>
      </c:layout>
      <c:pie3DChart>
        <c:varyColors val="1"/>
        <c:ser>
          <c:idx val="0"/>
          <c:order val="0"/>
          <c:explosion val="16"/>
          <c:dPt>
            <c:idx val="0"/>
            <c:bubble3D val="0"/>
            <c:explosion val="8"/>
            <c:spPr>
              <a:solidFill>
                <a:srgbClr val="00B050"/>
              </a:solidFill>
            </c:spPr>
          </c:dPt>
          <c:dPt>
            <c:idx val="1"/>
            <c:bubble3D val="0"/>
            <c:explosion val="4"/>
            <c:spPr>
              <a:solidFill>
                <a:srgbClr val="FFFF00"/>
              </a:solidFill>
            </c:spPr>
          </c:dPt>
          <c:val>
            <c:numRef>
              <c:f>Plan1!$E$8:$E$9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16,1%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33,7%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54,8%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68,8%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82,5%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Plan2!$J$4:$J$10</c:f>
              <c:strCache>
                <c:ptCount val="7"/>
                <c:pt idx="0">
                  <c:v>Sem rendimento a 1/4 do salário mínimo (1)</c:v>
                </c:pt>
                <c:pt idx="1">
                  <c:v>Mais de 1/4 a 1/2 salário mínimo</c:v>
                </c:pt>
                <c:pt idx="2">
                  <c:v>Mais de 1/2 a 1 salário mínimo</c:v>
                </c:pt>
                <c:pt idx="3">
                  <c:v>Mais de 1 a 2 salários mínimos</c:v>
                </c:pt>
                <c:pt idx="4">
                  <c:v>Mais de 2 a 3 salários mínimos</c:v>
                </c:pt>
                <c:pt idx="5">
                  <c:v>Mais de 3 a 5 salários mínimos</c:v>
                </c:pt>
                <c:pt idx="6">
                  <c:v>Mais de 5 salários mínimos</c:v>
                </c:pt>
              </c:strCache>
            </c:strRef>
          </c:cat>
          <c:val>
            <c:numRef>
              <c:f>Plan2!$K$4:$K$10</c:f>
              <c:numCache>
                <c:formatCode>General</c:formatCode>
                <c:ptCount val="7"/>
                <c:pt idx="0">
                  <c:v>2.2999999999999998</c:v>
                </c:pt>
                <c:pt idx="1">
                  <c:v>6.4</c:v>
                </c:pt>
                <c:pt idx="2">
                  <c:v>16.100000000000001</c:v>
                </c:pt>
                <c:pt idx="3">
                  <c:v>33.700000000000003</c:v>
                </c:pt>
                <c:pt idx="4">
                  <c:v>54.8</c:v>
                </c:pt>
                <c:pt idx="5">
                  <c:v>68.8</c:v>
                </c:pt>
                <c:pt idx="6">
                  <c:v>82.5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99-4365-B222-31F23F348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axId val="188040704"/>
        <c:axId val="188042240"/>
      </c:barChart>
      <c:catAx>
        <c:axId val="18804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pt-BR"/>
          </a:p>
        </c:txPr>
        <c:crossAx val="188042240"/>
        <c:crosses val="autoZero"/>
        <c:auto val="1"/>
        <c:lblAlgn val="ctr"/>
        <c:lblOffset val="100"/>
        <c:noMultiLvlLbl val="0"/>
      </c:catAx>
      <c:valAx>
        <c:axId val="188042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8040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 8'!$A$4</c:f>
              <c:strCache>
                <c:ptCount val="1"/>
                <c:pt idx="0">
                  <c:v>Norte</c:v>
                </c:pt>
              </c:strCache>
            </c:strRef>
          </c:tx>
          <c:invertIfNegative val="0"/>
          <c:cat>
            <c:strRef>
              <c:f>'Gráfico 8'!$B$3:$H$3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2018*</c:v>
                </c:pt>
              </c:strCache>
            </c:strRef>
          </c:cat>
          <c:val>
            <c:numRef>
              <c:f>'Gráfico 8'!$B$4:$H$4</c:f>
              <c:numCache>
                <c:formatCode>General</c:formatCode>
                <c:ptCount val="7"/>
                <c:pt idx="0">
                  <c:v>10.9</c:v>
                </c:pt>
                <c:pt idx="1">
                  <c:v>11.3</c:v>
                </c:pt>
                <c:pt idx="2">
                  <c:v>11.7</c:v>
                </c:pt>
                <c:pt idx="3">
                  <c:v>11.3</c:v>
                </c:pt>
                <c:pt idx="4">
                  <c:v>10.8</c:v>
                </c:pt>
                <c:pt idx="5">
                  <c:v>10.7</c:v>
                </c:pt>
                <c:pt idx="6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24-4E04-A87C-FA2FEF1575BD}"/>
            </c:ext>
          </c:extLst>
        </c:ser>
        <c:ser>
          <c:idx val="1"/>
          <c:order val="1"/>
          <c:tx>
            <c:strRef>
              <c:f>'Gráfico 8'!$A$5</c:f>
              <c:strCache>
                <c:ptCount val="1"/>
                <c:pt idx="0">
                  <c:v>Nordeste</c:v>
                </c:pt>
              </c:strCache>
            </c:strRef>
          </c:tx>
          <c:invertIfNegative val="0"/>
          <c:cat>
            <c:strRef>
              <c:f>'Gráfico 8'!$B$3:$H$3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2018*</c:v>
                </c:pt>
              </c:strCache>
            </c:strRef>
          </c:cat>
          <c:val>
            <c:numRef>
              <c:f>'Gráfico 8'!$B$5:$H$5</c:f>
              <c:numCache>
                <c:formatCode>General</c:formatCode>
                <c:ptCount val="7"/>
                <c:pt idx="0">
                  <c:v>11.7</c:v>
                </c:pt>
                <c:pt idx="1">
                  <c:v>12.1</c:v>
                </c:pt>
                <c:pt idx="2">
                  <c:v>12.6</c:v>
                </c:pt>
                <c:pt idx="3">
                  <c:v>12.6</c:v>
                </c:pt>
                <c:pt idx="4">
                  <c:v>12.4</c:v>
                </c:pt>
                <c:pt idx="5">
                  <c:v>12.2</c:v>
                </c:pt>
                <c:pt idx="6">
                  <c:v>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24-4E04-A87C-FA2FEF1575BD}"/>
            </c:ext>
          </c:extLst>
        </c:ser>
        <c:ser>
          <c:idx val="2"/>
          <c:order val="2"/>
          <c:tx>
            <c:strRef>
              <c:f>'Gráfico 8'!$A$6</c:f>
              <c:strCache>
                <c:ptCount val="1"/>
                <c:pt idx="0">
                  <c:v>Sudeste</c:v>
                </c:pt>
              </c:strCache>
            </c:strRef>
          </c:tx>
          <c:invertIfNegative val="0"/>
          <c:cat>
            <c:strRef>
              <c:f>'Gráfico 8'!$B$3:$H$3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2018*</c:v>
                </c:pt>
              </c:strCache>
            </c:strRef>
          </c:cat>
          <c:val>
            <c:numRef>
              <c:f>'Gráfico 8'!$B$6:$H$6</c:f>
              <c:numCache>
                <c:formatCode>General</c:formatCode>
                <c:ptCount val="7"/>
                <c:pt idx="0">
                  <c:v>37.1</c:v>
                </c:pt>
                <c:pt idx="1">
                  <c:v>38.299999999999997</c:v>
                </c:pt>
                <c:pt idx="2">
                  <c:v>38.700000000000003</c:v>
                </c:pt>
                <c:pt idx="3">
                  <c:v>37.700000000000003</c:v>
                </c:pt>
                <c:pt idx="4">
                  <c:v>36.5</c:v>
                </c:pt>
                <c:pt idx="5">
                  <c:v>35.5</c:v>
                </c:pt>
                <c:pt idx="6">
                  <c:v>32.700000000000003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24-4E04-A87C-FA2FEF1575BD}"/>
            </c:ext>
          </c:extLst>
        </c:ser>
        <c:ser>
          <c:idx val="3"/>
          <c:order val="3"/>
          <c:tx>
            <c:strRef>
              <c:f>'Gráfico 8'!$A$7</c:f>
              <c:strCache>
                <c:ptCount val="1"/>
                <c:pt idx="0">
                  <c:v>Sul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24,2%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24,9%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25,6%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25,7%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25,2%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24,9%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23,4%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'Gráfico 8'!$B$3:$H$3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2018*</c:v>
                </c:pt>
              </c:strCache>
            </c:strRef>
          </c:cat>
          <c:val>
            <c:numRef>
              <c:f>'Gráfico 8'!$B$7:$H$7</c:f>
              <c:numCache>
                <c:formatCode>General</c:formatCode>
                <c:ptCount val="7"/>
                <c:pt idx="0">
                  <c:v>24.2</c:v>
                </c:pt>
                <c:pt idx="1">
                  <c:v>24.9</c:v>
                </c:pt>
                <c:pt idx="2">
                  <c:v>25.6</c:v>
                </c:pt>
                <c:pt idx="3">
                  <c:v>25.7</c:v>
                </c:pt>
                <c:pt idx="4">
                  <c:v>25.2</c:v>
                </c:pt>
                <c:pt idx="5">
                  <c:v>24.9</c:v>
                </c:pt>
                <c:pt idx="6">
                  <c:v>23.4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624-4E04-A87C-FA2FEF1575BD}"/>
            </c:ext>
          </c:extLst>
        </c:ser>
        <c:ser>
          <c:idx val="4"/>
          <c:order val="4"/>
          <c:tx>
            <c:strRef>
              <c:f>'Gráfico 8'!$A$8</c:f>
              <c:strCache>
                <c:ptCount val="1"/>
                <c:pt idx="0">
                  <c:v>Centro-Oeste</c:v>
                </c:pt>
              </c:strCache>
            </c:strRef>
          </c:tx>
          <c:invertIfNegative val="0"/>
          <c:cat>
            <c:strRef>
              <c:f>'Gráfico 8'!$B$3:$H$3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2018*</c:v>
                </c:pt>
              </c:strCache>
            </c:strRef>
          </c:cat>
          <c:val>
            <c:numRef>
              <c:f>'Gráfico 8'!$B$8:$H$8</c:f>
              <c:numCache>
                <c:formatCode>General</c:formatCode>
                <c:ptCount val="7"/>
                <c:pt idx="0">
                  <c:v>18.5</c:v>
                </c:pt>
                <c:pt idx="1">
                  <c:v>19.8</c:v>
                </c:pt>
                <c:pt idx="2">
                  <c:v>21.5</c:v>
                </c:pt>
                <c:pt idx="3">
                  <c:v>22.1</c:v>
                </c:pt>
                <c:pt idx="4">
                  <c:v>21.6</c:v>
                </c:pt>
                <c:pt idx="5">
                  <c:v>21.2</c:v>
                </c:pt>
                <c:pt idx="6">
                  <c:v>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624-4E04-A87C-FA2FEF157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744640"/>
        <c:axId val="123746176"/>
      </c:barChart>
      <c:lineChart>
        <c:grouping val="stacked"/>
        <c:varyColors val="0"/>
        <c:ser>
          <c:idx val="5"/>
          <c:order val="5"/>
          <c:tx>
            <c:strRef>
              <c:f>'Gráfico 8'!$A$9</c:f>
              <c:strCache>
                <c:ptCount val="1"/>
                <c:pt idx="0">
                  <c:v>Brasil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'Gráfico 8'!$B$3:$H$3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2018*</c:v>
                </c:pt>
              </c:strCache>
            </c:strRef>
          </c:cat>
          <c:val>
            <c:numRef>
              <c:f>'Gráfico 8'!$B$9:$H$9</c:f>
              <c:numCache>
                <c:formatCode>General</c:formatCode>
                <c:ptCount val="7"/>
                <c:pt idx="0">
                  <c:v>24.6</c:v>
                </c:pt>
                <c:pt idx="1">
                  <c:v>25.5</c:v>
                </c:pt>
                <c:pt idx="2">
                  <c:v>26</c:v>
                </c:pt>
                <c:pt idx="3">
                  <c:v>25.6</c:v>
                </c:pt>
                <c:pt idx="4">
                  <c:v>24.9</c:v>
                </c:pt>
                <c:pt idx="5">
                  <c:v>24.3</c:v>
                </c:pt>
                <c:pt idx="6">
                  <c:v>22.6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624-4E04-A87C-FA2FEF157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744640"/>
        <c:axId val="123746176"/>
      </c:lineChart>
      <c:catAx>
        <c:axId val="12374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23746176"/>
        <c:crosses val="autoZero"/>
        <c:auto val="1"/>
        <c:lblAlgn val="ctr"/>
        <c:lblOffset val="100"/>
        <c:noMultiLvlLbl val="0"/>
      </c:catAx>
      <c:valAx>
        <c:axId val="123746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237446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E799F-7F01-4F72-8B39-A9C7EA53EC25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466DDCDA-4AD9-40AA-A40A-8F748C9350B5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pt-BR" sz="2000" b="1" dirty="0" smtClean="0"/>
            <a:t>Mudança no modelo de atenção à saúde</a:t>
          </a:r>
          <a:endParaRPr lang="pt-BR" sz="2000" b="1" dirty="0"/>
        </a:p>
      </dgm:t>
    </dgm:pt>
    <dgm:pt modelId="{5561DF5A-976C-45EF-BBBE-4D858E407CDA}" type="parTrans" cxnId="{62528807-45B0-43D3-8A93-FDD385BBB0BB}">
      <dgm:prSet/>
      <dgm:spPr/>
      <dgm:t>
        <a:bodyPr/>
        <a:lstStyle/>
        <a:p>
          <a:endParaRPr lang="pt-BR" sz="1600"/>
        </a:p>
      </dgm:t>
    </dgm:pt>
    <dgm:pt modelId="{019459DC-3B75-450E-9451-0A7C011777B7}" type="sibTrans" cxnId="{62528807-45B0-43D3-8A93-FDD385BBB0BB}">
      <dgm:prSet/>
      <dgm:spPr/>
      <dgm:t>
        <a:bodyPr/>
        <a:lstStyle/>
        <a:p>
          <a:endParaRPr lang="pt-BR" sz="1600"/>
        </a:p>
      </dgm:t>
    </dgm:pt>
    <dgm:pt modelId="{80C21C52-0A46-4530-9558-8109A512041F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pt-BR" sz="1600" b="0" dirty="0" smtClean="0"/>
            <a:t>Integração das redes de saúde e coordenação </a:t>
          </a:r>
          <a:r>
            <a:rPr lang="pt-BR" sz="1600" b="0" dirty="0" err="1" smtClean="0"/>
            <a:t>interfederativa</a:t>
          </a:r>
          <a:endParaRPr lang="pt-BR" sz="1600" b="0" dirty="0"/>
        </a:p>
      </dgm:t>
    </dgm:pt>
    <dgm:pt modelId="{6F46DEA7-FAA8-4CAB-807C-903220156405}" type="parTrans" cxnId="{884A3A3D-C620-419A-88A0-C99AB54D1950}">
      <dgm:prSet/>
      <dgm:spPr/>
      <dgm:t>
        <a:bodyPr/>
        <a:lstStyle/>
        <a:p>
          <a:endParaRPr lang="pt-BR" sz="1600"/>
        </a:p>
      </dgm:t>
    </dgm:pt>
    <dgm:pt modelId="{EFB07BEC-733A-4105-A28F-F4C3D8C0225C}" type="sibTrans" cxnId="{884A3A3D-C620-419A-88A0-C99AB54D1950}">
      <dgm:prSet/>
      <dgm:spPr/>
      <dgm:t>
        <a:bodyPr/>
        <a:lstStyle/>
        <a:p>
          <a:endParaRPr lang="pt-BR" sz="1600"/>
        </a:p>
      </dgm:t>
    </dgm:pt>
    <dgm:pt modelId="{2F1B4846-7143-4DDC-AB8E-34B5B7C4C3E7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pt-BR" sz="2000" b="1" dirty="0" smtClean="0"/>
            <a:t>Racionalização e eficiência</a:t>
          </a:r>
          <a:endParaRPr lang="pt-BR" sz="2000" b="1" dirty="0"/>
        </a:p>
      </dgm:t>
    </dgm:pt>
    <dgm:pt modelId="{97152BF7-C1C9-4AAF-8A17-54BB4B5C3818}" type="sibTrans" cxnId="{17FBD35D-5C7A-454F-9BF5-4188DDB37145}">
      <dgm:prSet/>
      <dgm:spPr/>
      <dgm:t>
        <a:bodyPr/>
        <a:lstStyle/>
        <a:p>
          <a:endParaRPr lang="pt-BR" sz="1600"/>
        </a:p>
      </dgm:t>
    </dgm:pt>
    <dgm:pt modelId="{57793912-E53B-41DA-97EA-F48D58508079}" type="parTrans" cxnId="{17FBD35D-5C7A-454F-9BF5-4188DDB37145}">
      <dgm:prSet/>
      <dgm:spPr/>
      <dgm:t>
        <a:bodyPr/>
        <a:lstStyle/>
        <a:p>
          <a:endParaRPr lang="pt-BR" sz="1600"/>
        </a:p>
      </dgm:t>
    </dgm:pt>
    <dgm:pt modelId="{B99F8487-D91D-4C5B-9428-44578860E5B7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pt-BR" sz="1600" b="0" dirty="0" smtClean="0"/>
            <a:t>Universalização da atenção primária</a:t>
          </a:r>
          <a:endParaRPr lang="pt-BR" sz="1600" b="0" dirty="0"/>
        </a:p>
      </dgm:t>
    </dgm:pt>
    <dgm:pt modelId="{1140122E-69CC-4806-8BB4-242B327C3618}" type="parTrans" cxnId="{FBDE2E4E-47D0-4CE7-B1EC-56FA3E6F0760}">
      <dgm:prSet/>
      <dgm:spPr/>
      <dgm:t>
        <a:bodyPr/>
        <a:lstStyle/>
        <a:p>
          <a:endParaRPr lang="pt-BR"/>
        </a:p>
      </dgm:t>
    </dgm:pt>
    <dgm:pt modelId="{16295456-498A-463C-A3E8-E0ADA2440881}" type="sibTrans" cxnId="{FBDE2E4E-47D0-4CE7-B1EC-56FA3E6F0760}">
      <dgm:prSet/>
      <dgm:spPr/>
      <dgm:t>
        <a:bodyPr/>
        <a:lstStyle/>
        <a:p>
          <a:endParaRPr lang="pt-BR"/>
        </a:p>
      </dgm:t>
    </dgm:pt>
    <dgm:pt modelId="{DD071EE9-A851-40A6-A76E-E863F0BCEEB9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pt-BR" sz="1600" b="0" dirty="0" smtClean="0"/>
            <a:t>Melhoria de gestão e eficiência nas unidades de saúde</a:t>
          </a:r>
          <a:endParaRPr lang="pt-BR" sz="1600" b="0" dirty="0"/>
        </a:p>
      </dgm:t>
    </dgm:pt>
    <dgm:pt modelId="{24A5685C-E946-4EF9-8BD8-217DF00A119C}" type="parTrans" cxnId="{4DD1AEC9-F5A6-4C68-B2D2-9F1D3C977841}">
      <dgm:prSet/>
      <dgm:spPr/>
      <dgm:t>
        <a:bodyPr/>
        <a:lstStyle/>
        <a:p>
          <a:endParaRPr lang="pt-BR"/>
        </a:p>
      </dgm:t>
    </dgm:pt>
    <dgm:pt modelId="{C5DE494C-8279-47B1-A0E7-7A0AC4979835}" type="sibTrans" cxnId="{4DD1AEC9-F5A6-4C68-B2D2-9F1D3C977841}">
      <dgm:prSet/>
      <dgm:spPr/>
      <dgm:t>
        <a:bodyPr/>
        <a:lstStyle/>
        <a:p>
          <a:endParaRPr lang="pt-BR"/>
        </a:p>
      </dgm:t>
    </dgm:pt>
    <dgm:pt modelId="{1814E7F0-B91D-443A-86A7-D0AA8D2CB481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pt-BR" sz="1600" b="0" dirty="0" smtClean="0"/>
            <a:t>Digitalização de processos e informações dos usuários</a:t>
          </a:r>
          <a:endParaRPr lang="pt-BR" sz="1600" b="0" dirty="0"/>
        </a:p>
      </dgm:t>
    </dgm:pt>
    <dgm:pt modelId="{0953AAB5-AAF2-41BD-B4C1-AFB04D53CAD7}" type="parTrans" cxnId="{99C693B0-3050-44C3-85F3-743D218C8404}">
      <dgm:prSet/>
      <dgm:spPr/>
      <dgm:t>
        <a:bodyPr/>
        <a:lstStyle/>
        <a:p>
          <a:endParaRPr lang="pt-BR"/>
        </a:p>
      </dgm:t>
    </dgm:pt>
    <dgm:pt modelId="{A3221F1F-4DED-4079-B421-BF329164E980}" type="sibTrans" cxnId="{99C693B0-3050-44C3-85F3-743D218C8404}">
      <dgm:prSet/>
      <dgm:spPr/>
      <dgm:t>
        <a:bodyPr/>
        <a:lstStyle/>
        <a:p>
          <a:endParaRPr lang="pt-BR"/>
        </a:p>
      </dgm:t>
    </dgm:pt>
    <dgm:pt modelId="{AAAE65A7-E914-4AF2-80E7-1ED9E59DACF6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pt-BR" sz="1600" b="0" dirty="0" smtClean="0"/>
            <a:t>Prevenção e cuidado integral</a:t>
          </a:r>
          <a:endParaRPr lang="pt-BR" sz="1600" b="0" dirty="0"/>
        </a:p>
      </dgm:t>
    </dgm:pt>
    <dgm:pt modelId="{199ED8FF-66F1-4FC7-9118-2C1C14BFBFDD}" type="parTrans" cxnId="{D6EE6914-49C4-46A4-BB0F-ADF434065CCC}">
      <dgm:prSet/>
      <dgm:spPr/>
      <dgm:t>
        <a:bodyPr/>
        <a:lstStyle/>
        <a:p>
          <a:endParaRPr lang="pt-BR"/>
        </a:p>
      </dgm:t>
    </dgm:pt>
    <dgm:pt modelId="{5F222004-AD6E-4FA3-86FE-32245E52E6E6}" type="sibTrans" cxnId="{D6EE6914-49C4-46A4-BB0F-ADF434065CCC}">
      <dgm:prSet/>
      <dgm:spPr/>
      <dgm:t>
        <a:bodyPr/>
        <a:lstStyle/>
        <a:p>
          <a:endParaRPr lang="pt-BR"/>
        </a:p>
      </dgm:t>
    </dgm:pt>
    <dgm:pt modelId="{BDBE78F2-E8EF-4247-AA91-BA39B41258A7}">
      <dgm:prSet custT="1"/>
      <dgm:spPr/>
      <dgm:t>
        <a:bodyPr/>
        <a:lstStyle/>
        <a:p>
          <a:pPr>
            <a:spcAft>
              <a:spcPct val="15000"/>
            </a:spcAft>
          </a:pPr>
          <a:r>
            <a:rPr lang="pt-BR" sz="1600" b="0" dirty="0" smtClean="0"/>
            <a:t>Novos modelos de pagamento por serviços</a:t>
          </a:r>
          <a:endParaRPr lang="pt-BR" sz="1600" b="0" dirty="0"/>
        </a:p>
      </dgm:t>
    </dgm:pt>
    <dgm:pt modelId="{E33DD9B5-214C-A94B-A96E-574D70685517}" type="parTrans" cxnId="{FF610D0C-02CF-A24A-9249-46892D57541E}">
      <dgm:prSet/>
      <dgm:spPr/>
      <dgm:t>
        <a:bodyPr/>
        <a:lstStyle/>
        <a:p>
          <a:endParaRPr lang="en-US"/>
        </a:p>
      </dgm:t>
    </dgm:pt>
    <dgm:pt modelId="{7A3686A7-35A3-4F41-8B7D-7913D1DF30E1}" type="sibTrans" cxnId="{FF610D0C-02CF-A24A-9249-46892D57541E}">
      <dgm:prSet/>
      <dgm:spPr/>
      <dgm:t>
        <a:bodyPr/>
        <a:lstStyle/>
        <a:p>
          <a:endParaRPr lang="en-US"/>
        </a:p>
      </dgm:t>
    </dgm:pt>
    <dgm:pt modelId="{F5692297-10DB-4C53-A944-0B813A5694F5}" type="pres">
      <dgm:prSet presAssocID="{5C4E799F-7F01-4F72-8B39-A9C7EA53EC2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56E4E3-ACC7-4683-87D1-FE6022EA48DD}" type="pres">
      <dgm:prSet presAssocID="{466DDCDA-4AD9-40AA-A40A-8F748C9350B5}" presName="comp" presStyleCnt="0"/>
      <dgm:spPr/>
      <dgm:t>
        <a:bodyPr/>
        <a:lstStyle/>
        <a:p>
          <a:endParaRPr lang="pt-BR"/>
        </a:p>
      </dgm:t>
    </dgm:pt>
    <dgm:pt modelId="{D07DB8DD-3272-4B27-B28D-7283D5B126EE}" type="pres">
      <dgm:prSet presAssocID="{466DDCDA-4AD9-40AA-A40A-8F748C9350B5}" presName="box" presStyleLbl="node1" presStyleIdx="0" presStyleCnt="2" custScaleY="89747" custLinFactNeighborX="235" custLinFactNeighborY="-1965"/>
      <dgm:spPr/>
      <dgm:t>
        <a:bodyPr/>
        <a:lstStyle/>
        <a:p>
          <a:endParaRPr lang="pt-BR"/>
        </a:p>
      </dgm:t>
    </dgm:pt>
    <dgm:pt modelId="{440877C8-C90D-46CB-BD7C-E20D4E1A6836}" type="pres">
      <dgm:prSet presAssocID="{466DDCDA-4AD9-40AA-A40A-8F748C9350B5}" presName="img" presStyleLbl="fgImgPlace1" presStyleIdx="0" presStyleCnt="2" custScaleX="76737" custScaleY="861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9E045C5-32CE-4D1C-8CA1-A3078FD2F278}" type="pres">
      <dgm:prSet presAssocID="{466DDCDA-4AD9-40AA-A40A-8F748C9350B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DF4926-1957-45F8-8519-F4D03A43903F}" type="pres">
      <dgm:prSet presAssocID="{019459DC-3B75-450E-9451-0A7C011777B7}" presName="spacer" presStyleCnt="0"/>
      <dgm:spPr/>
      <dgm:t>
        <a:bodyPr/>
        <a:lstStyle/>
        <a:p>
          <a:endParaRPr lang="pt-BR"/>
        </a:p>
      </dgm:t>
    </dgm:pt>
    <dgm:pt modelId="{7571C678-7812-4390-8A7E-8F209F003164}" type="pres">
      <dgm:prSet presAssocID="{2F1B4846-7143-4DDC-AB8E-34B5B7C4C3E7}" presName="comp" presStyleCnt="0"/>
      <dgm:spPr/>
      <dgm:t>
        <a:bodyPr/>
        <a:lstStyle/>
        <a:p>
          <a:endParaRPr lang="pt-BR"/>
        </a:p>
      </dgm:t>
    </dgm:pt>
    <dgm:pt modelId="{5E282ABB-BFBE-4AE5-AB05-74883D845DF8}" type="pres">
      <dgm:prSet presAssocID="{2F1B4846-7143-4DDC-AB8E-34B5B7C4C3E7}" presName="box" presStyleLbl="node1" presStyleIdx="1" presStyleCnt="2" custScaleY="99446"/>
      <dgm:spPr/>
      <dgm:t>
        <a:bodyPr/>
        <a:lstStyle/>
        <a:p>
          <a:endParaRPr lang="pt-BR"/>
        </a:p>
      </dgm:t>
    </dgm:pt>
    <dgm:pt modelId="{980A239E-E5CA-4770-A31B-8771D186F694}" type="pres">
      <dgm:prSet presAssocID="{2F1B4846-7143-4DDC-AB8E-34B5B7C4C3E7}" presName="img" presStyleLbl="fgImgPlace1" presStyleIdx="1" presStyleCnt="2" custScaleX="76737" custScaleY="9850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D951143-2D9E-404B-9668-1925E1FD4DFC}" type="pres">
      <dgm:prSet presAssocID="{2F1B4846-7143-4DDC-AB8E-34B5B7C4C3E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BE0F829-0FDD-498B-A86D-7F37BD7B14B2}" type="presOf" srcId="{80C21C52-0A46-4530-9558-8109A512041F}" destId="{DD951143-2D9E-404B-9668-1925E1FD4DFC}" srcOrd="1" destOrd="1" presId="urn:microsoft.com/office/officeart/2005/8/layout/vList4"/>
    <dgm:cxn modelId="{17FBD35D-5C7A-454F-9BF5-4188DDB37145}" srcId="{5C4E799F-7F01-4F72-8B39-A9C7EA53EC25}" destId="{2F1B4846-7143-4DDC-AB8E-34B5B7C4C3E7}" srcOrd="1" destOrd="0" parTransId="{57793912-E53B-41DA-97EA-F48D58508079}" sibTransId="{97152BF7-C1C9-4AAF-8A17-54BB4B5C3818}"/>
    <dgm:cxn modelId="{35464B9F-8253-4B06-80BA-D0D9AE9AB7EB}" type="presOf" srcId="{466DDCDA-4AD9-40AA-A40A-8F748C9350B5}" destId="{39E045C5-32CE-4D1C-8CA1-A3078FD2F278}" srcOrd="1" destOrd="0" presId="urn:microsoft.com/office/officeart/2005/8/layout/vList4"/>
    <dgm:cxn modelId="{3C14091A-D620-421C-9EFE-28099F9238E0}" type="presOf" srcId="{80C21C52-0A46-4530-9558-8109A512041F}" destId="{5E282ABB-BFBE-4AE5-AB05-74883D845DF8}" srcOrd="0" destOrd="1" presId="urn:microsoft.com/office/officeart/2005/8/layout/vList4"/>
    <dgm:cxn modelId="{5CEA8948-8378-47C5-8EA3-22EE40663D14}" type="presOf" srcId="{2F1B4846-7143-4DDC-AB8E-34B5B7C4C3E7}" destId="{DD951143-2D9E-404B-9668-1925E1FD4DFC}" srcOrd="1" destOrd="0" presId="urn:microsoft.com/office/officeart/2005/8/layout/vList4"/>
    <dgm:cxn modelId="{62528807-45B0-43D3-8A93-FDD385BBB0BB}" srcId="{5C4E799F-7F01-4F72-8B39-A9C7EA53EC25}" destId="{466DDCDA-4AD9-40AA-A40A-8F748C9350B5}" srcOrd="0" destOrd="0" parTransId="{5561DF5A-976C-45EF-BBBE-4D858E407CDA}" sibTransId="{019459DC-3B75-450E-9451-0A7C011777B7}"/>
    <dgm:cxn modelId="{6995DFFE-F76F-49F9-9A90-84E6FE7C43B1}" type="presOf" srcId="{466DDCDA-4AD9-40AA-A40A-8F748C9350B5}" destId="{D07DB8DD-3272-4B27-B28D-7283D5B126EE}" srcOrd="0" destOrd="0" presId="urn:microsoft.com/office/officeart/2005/8/layout/vList4"/>
    <dgm:cxn modelId="{8AF7DE5E-C409-4438-96BE-29D56B0428B4}" type="presOf" srcId="{B99F8487-D91D-4C5B-9428-44578860E5B7}" destId="{39E045C5-32CE-4D1C-8CA1-A3078FD2F278}" srcOrd="1" destOrd="2" presId="urn:microsoft.com/office/officeart/2005/8/layout/vList4"/>
    <dgm:cxn modelId="{99C693B0-3050-44C3-85F3-743D218C8404}" srcId="{2F1B4846-7143-4DDC-AB8E-34B5B7C4C3E7}" destId="{1814E7F0-B91D-443A-86A7-D0AA8D2CB481}" srcOrd="2" destOrd="0" parTransId="{0953AAB5-AAF2-41BD-B4C1-AFB04D53CAD7}" sibTransId="{A3221F1F-4DED-4079-B421-BF329164E980}"/>
    <dgm:cxn modelId="{FBDE2E4E-47D0-4CE7-B1EC-56FA3E6F0760}" srcId="{466DDCDA-4AD9-40AA-A40A-8F748C9350B5}" destId="{B99F8487-D91D-4C5B-9428-44578860E5B7}" srcOrd="1" destOrd="0" parTransId="{1140122E-69CC-4806-8BB4-242B327C3618}" sibTransId="{16295456-498A-463C-A3E8-E0ADA2440881}"/>
    <dgm:cxn modelId="{4DD1AEC9-F5A6-4C68-B2D2-9F1D3C977841}" srcId="{2F1B4846-7143-4DDC-AB8E-34B5B7C4C3E7}" destId="{DD071EE9-A851-40A6-A76E-E863F0BCEEB9}" srcOrd="1" destOrd="0" parTransId="{24A5685C-E946-4EF9-8BD8-217DF00A119C}" sibTransId="{C5DE494C-8279-47B1-A0E7-7A0AC4979835}"/>
    <dgm:cxn modelId="{19C1F715-D69D-4B11-B8A1-863154443DEE}" type="presOf" srcId="{AAAE65A7-E914-4AF2-80E7-1ED9E59DACF6}" destId="{D07DB8DD-3272-4B27-B28D-7283D5B126EE}" srcOrd="0" destOrd="1" presId="urn:microsoft.com/office/officeart/2005/8/layout/vList4"/>
    <dgm:cxn modelId="{8BEFD442-9E10-4993-97E2-AA591170D112}" type="presOf" srcId="{AAAE65A7-E914-4AF2-80E7-1ED9E59DACF6}" destId="{39E045C5-32CE-4D1C-8CA1-A3078FD2F278}" srcOrd="1" destOrd="1" presId="urn:microsoft.com/office/officeart/2005/8/layout/vList4"/>
    <dgm:cxn modelId="{39636C28-7AD5-4B47-9E84-4BFB41AA104B}" type="presOf" srcId="{DD071EE9-A851-40A6-A76E-E863F0BCEEB9}" destId="{5E282ABB-BFBE-4AE5-AB05-74883D845DF8}" srcOrd="0" destOrd="2" presId="urn:microsoft.com/office/officeart/2005/8/layout/vList4"/>
    <dgm:cxn modelId="{6D386A14-72F0-4543-9CAB-54635DCF26D0}" type="presOf" srcId="{5C4E799F-7F01-4F72-8B39-A9C7EA53EC25}" destId="{F5692297-10DB-4C53-A944-0B813A5694F5}" srcOrd="0" destOrd="0" presId="urn:microsoft.com/office/officeart/2005/8/layout/vList4"/>
    <dgm:cxn modelId="{833C2EC4-564B-478A-92F5-BD7602E4316A}" type="presOf" srcId="{1814E7F0-B91D-443A-86A7-D0AA8D2CB481}" destId="{5E282ABB-BFBE-4AE5-AB05-74883D845DF8}" srcOrd="0" destOrd="3" presId="urn:microsoft.com/office/officeart/2005/8/layout/vList4"/>
    <dgm:cxn modelId="{4B8DEE79-8AA4-40BB-A6F6-BCC9D8DE5DFC}" type="presOf" srcId="{DD071EE9-A851-40A6-A76E-E863F0BCEEB9}" destId="{DD951143-2D9E-404B-9668-1925E1FD4DFC}" srcOrd="1" destOrd="2" presId="urn:microsoft.com/office/officeart/2005/8/layout/vList4"/>
    <dgm:cxn modelId="{884A3A3D-C620-419A-88A0-C99AB54D1950}" srcId="{2F1B4846-7143-4DDC-AB8E-34B5B7C4C3E7}" destId="{80C21C52-0A46-4530-9558-8109A512041F}" srcOrd="0" destOrd="0" parTransId="{6F46DEA7-FAA8-4CAB-807C-903220156405}" sibTransId="{EFB07BEC-733A-4105-A28F-F4C3D8C0225C}"/>
    <dgm:cxn modelId="{4EB139C9-3E27-4040-A671-B9E88CD962A7}" type="presOf" srcId="{2F1B4846-7143-4DDC-AB8E-34B5B7C4C3E7}" destId="{5E282ABB-BFBE-4AE5-AB05-74883D845DF8}" srcOrd="0" destOrd="0" presId="urn:microsoft.com/office/officeart/2005/8/layout/vList4"/>
    <dgm:cxn modelId="{599968C8-70DF-40E2-B921-3EB23639457B}" type="presOf" srcId="{B99F8487-D91D-4C5B-9428-44578860E5B7}" destId="{D07DB8DD-3272-4B27-B28D-7283D5B126EE}" srcOrd="0" destOrd="2" presId="urn:microsoft.com/office/officeart/2005/8/layout/vList4"/>
    <dgm:cxn modelId="{D6EE6914-49C4-46A4-BB0F-ADF434065CCC}" srcId="{466DDCDA-4AD9-40AA-A40A-8F748C9350B5}" destId="{AAAE65A7-E914-4AF2-80E7-1ED9E59DACF6}" srcOrd="0" destOrd="0" parTransId="{199ED8FF-66F1-4FC7-9118-2C1C14BFBFDD}" sibTransId="{5F222004-AD6E-4FA3-86FE-32245E52E6E6}"/>
    <dgm:cxn modelId="{FF610D0C-02CF-A24A-9249-46892D57541E}" srcId="{466DDCDA-4AD9-40AA-A40A-8F748C9350B5}" destId="{BDBE78F2-E8EF-4247-AA91-BA39B41258A7}" srcOrd="2" destOrd="0" parTransId="{E33DD9B5-214C-A94B-A96E-574D70685517}" sibTransId="{7A3686A7-35A3-4F41-8B7D-7913D1DF30E1}"/>
    <dgm:cxn modelId="{15F79AB2-D619-5B46-B7DC-688B22671B0A}" type="presOf" srcId="{BDBE78F2-E8EF-4247-AA91-BA39B41258A7}" destId="{39E045C5-32CE-4D1C-8CA1-A3078FD2F278}" srcOrd="1" destOrd="3" presId="urn:microsoft.com/office/officeart/2005/8/layout/vList4"/>
    <dgm:cxn modelId="{83C9E728-527B-449A-ADA7-91BFD8BA01E3}" type="presOf" srcId="{1814E7F0-B91D-443A-86A7-D0AA8D2CB481}" destId="{DD951143-2D9E-404B-9668-1925E1FD4DFC}" srcOrd="1" destOrd="3" presId="urn:microsoft.com/office/officeart/2005/8/layout/vList4"/>
    <dgm:cxn modelId="{9791F27E-C5FD-B245-9463-1630772EA729}" type="presOf" srcId="{BDBE78F2-E8EF-4247-AA91-BA39B41258A7}" destId="{D07DB8DD-3272-4B27-B28D-7283D5B126EE}" srcOrd="0" destOrd="3" presId="urn:microsoft.com/office/officeart/2005/8/layout/vList4"/>
    <dgm:cxn modelId="{8F3A6FB9-9A55-4276-B0D1-2228D53A7BCE}" type="presParOf" srcId="{F5692297-10DB-4C53-A944-0B813A5694F5}" destId="{2F56E4E3-ACC7-4683-87D1-FE6022EA48DD}" srcOrd="0" destOrd="0" presId="urn:microsoft.com/office/officeart/2005/8/layout/vList4"/>
    <dgm:cxn modelId="{00022B23-031B-4295-B0AE-EA5C84F962A4}" type="presParOf" srcId="{2F56E4E3-ACC7-4683-87D1-FE6022EA48DD}" destId="{D07DB8DD-3272-4B27-B28D-7283D5B126EE}" srcOrd="0" destOrd="0" presId="urn:microsoft.com/office/officeart/2005/8/layout/vList4"/>
    <dgm:cxn modelId="{48B79116-CB40-44AE-9698-EA1F061CED37}" type="presParOf" srcId="{2F56E4E3-ACC7-4683-87D1-FE6022EA48DD}" destId="{440877C8-C90D-46CB-BD7C-E20D4E1A6836}" srcOrd="1" destOrd="0" presId="urn:microsoft.com/office/officeart/2005/8/layout/vList4"/>
    <dgm:cxn modelId="{38A1B4BC-126D-4560-A727-BCF06933B188}" type="presParOf" srcId="{2F56E4E3-ACC7-4683-87D1-FE6022EA48DD}" destId="{39E045C5-32CE-4D1C-8CA1-A3078FD2F278}" srcOrd="2" destOrd="0" presId="urn:microsoft.com/office/officeart/2005/8/layout/vList4"/>
    <dgm:cxn modelId="{A92285B3-D211-408E-97F5-B33FF8BE2C4D}" type="presParOf" srcId="{F5692297-10DB-4C53-A944-0B813A5694F5}" destId="{0CDF4926-1957-45F8-8519-F4D03A43903F}" srcOrd="1" destOrd="0" presId="urn:microsoft.com/office/officeart/2005/8/layout/vList4"/>
    <dgm:cxn modelId="{9FC1D56C-74FC-4377-A424-F80690D7C4D3}" type="presParOf" srcId="{F5692297-10DB-4C53-A944-0B813A5694F5}" destId="{7571C678-7812-4390-8A7E-8F209F003164}" srcOrd="2" destOrd="0" presId="urn:microsoft.com/office/officeart/2005/8/layout/vList4"/>
    <dgm:cxn modelId="{C0425720-537E-4AE5-BB8B-ABB3252FBEE0}" type="presParOf" srcId="{7571C678-7812-4390-8A7E-8F209F003164}" destId="{5E282ABB-BFBE-4AE5-AB05-74883D845DF8}" srcOrd="0" destOrd="0" presId="urn:microsoft.com/office/officeart/2005/8/layout/vList4"/>
    <dgm:cxn modelId="{111068B4-02E5-463D-A78C-3E92B69CA493}" type="presParOf" srcId="{7571C678-7812-4390-8A7E-8F209F003164}" destId="{980A239E-E5CA-4770-A31B-8771D186F694}" srcOrd="1" destOrd="0" presId="urn:microsoft.com/office/officeart/2005/8/layout/vList4"/>
    <dgm:cxn modelId="{E0BFE0F2-001F-40BA-B6F5-426A06AD9916}" type="presParOf" srcId="{7571C678-7812-4390-8A7E-8F209F003164}" destId="{DD951143-2D9E-404B-9668-1925E1FD4DF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0.03862</cdr:x>
      <cdr:y>0.4696</cdr:y>
    </cdr:from>
    <cdr:to>
      <cdr:x>0.96138</cdr:x>
      <cdr:y>0.47087</cdr:y>
    </cdr:to>
    <cdr:cxnSp macro="">
      <cdr:nvCxnSpPr>
        <cdr:cNvPr id="3" name="Conector reto 2">
          <a:extLst xmlns:a="http://schemas.openxmlformats.org/drawingml/2006/main">
            <a:ext uri="{FF2B5EF4-FFF2-40B4-BE49-F238E27FC236}">
              <a16:creationId xmlns="" xmlns:a16="http://schemas.microsoft.com/office/drawing/2014/main" id="{F80C6555-4F5A-4F94-A456-45D4D3535CF1}"/>
            </a:ext>
          </a:extLst>
        </cdr:cNvPr>
        <cdr:cNvCxnSpPr/>
      </cdr:nvCxnSpPr>
      <cdr:spPr>
        <a:xfrm xmlns:a="http://schemas.openxmlformats.org/drawingml/2006/main" flipV="1">
          <a:off x="336494" y="1912616"/>
          <a:ext cx="8039978" cy="517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0.13223</cdr:x>
      <cdr:y>0.09832</cdr:y>
    </cdr:from>
    <cdr:to>
      <cdr:x>0.55372</cdr:x>
      <cdr:y>0.34584</cdr:y>
    </cdr:to>
    <cdr:sp macro="" textlink="">
      <cdr:nvSpPr>
        <cdr:cNvPr id="2" name="Elipse 1">
          <a:extLst xmlns:a="http://schemas.openxmlformats.org/drawingml/2006/main">
            <a:ext uri="{FF2B5EF4-FFF2-40B4-BE49-F238E27FC236}">
              <a16:creationId xmlns="" xmlns:a16="http://schemas.microsoft.com/office/drawing/2014/main" id="{B67E91EB-C3F8-4849-A3FD-CE932FFC5E8A}"/>
            </a:ext>
          </a:extLst>
        </cdr:cNvPr>
        <cdr:cNvSpPr/>
      </cdr:nvSpPr>
      <cdr:spPr>
        <a:xfrm xmlns:a="http://schemas.openxmlformats.org/drawingml/2006/main">
          <a:off x="1152128" y="400448"/>
          <a:ext cx="3672408" cy="1008112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% do PIB destinado à saúde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pt-B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pt-B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DF119725-06E0-4EBD-A2A7-7F858DD5EAF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119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pt-B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pt-B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04DAF3AA-CED5-45FF-9909-69871BF4D55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559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Aumento dos custos de saúde (epidemiologia, demografia e tecnologia)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 smtClean="0"/>
              <a:t>Contexto Brasil da saúde e da saúde suplementar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Sustentabilidade dos Sistemas de Saúde </a:t>
            </a:r>
            <a:r>
              <a:rPr lang="pt-BR" dirty="0" smtClean="0">
                <a:sym typeface="Wingdings" panose="05000000000000000000" pitchFamily="2" charset="2"/>
              </a:rPr>
              <a:t> efetividade</a:t>
            </a:r>
          </a:p>
          <a:p>
            <a:pPr marL="628650" lvl="1" indent="-171450">
              <a:buFontTx/>
              <a:buChar char="-"/>
            </a:pPr>
            <a:r>
              <a:rPr lang="pt-BR" dirty="0" smtClean="0">
                <a:sym typeface="Wingdings" panose="05000000000000000000" pitchFamily="2" charset="2"/>
              </a:rPr>
              <a:t>Revisão do modelo de atenção</a:t>
            </a:r>
          </a:p>
          <a:p>
            <a:pPr marL="628650" lvl="1" indent="-171450">
              <a:buFontTx/>
              <a:buChar char="-"/>
            </a:pPr>
            <a:r>
              <a:rPr lang="pt-BR" dirty="0" smtClean="0">
                <a:sym typeface="Wingdings" panose="05000000000000000000" pitchFamily="2" charset="2"/>
              </a:rPr>
              <a:t>Novos modelos de pagamento</a:t>
            </a:r>
          </a:p>
          <a:p>
            <a:pPr marL="628650" lvl="1" indent="-171450">
              <a:buFontTx/>
              <a:buChar char="-"/>
            </a:pPr>
            <a:endParaRPr lang="pt-BR" dirty="0" smtClean="0"/>
          </a:p>
          <a:p>
            <a:pPr marL="0" lvl="0" indent="0">
              <a:buFontTx/>
              <a:buNone/>
            </a:pPr>
            <a:r>
              <a:rPr lang="pt-BR" dirty="0" smtClean="0"/>
              <a:t>Capa</a:t>
            </a:r>
            <a:r>
              <a:rPr lang="pt-BR" baseline="0" dirty="0" smtClean="0"/>
              <a:t> do The </a:t>
            </a:r>
            <a:r>
              <a:rPr lang="pt-BR" baseline="0" dirty="0" err="1" smtClean="0"/>
              <a:t>Economist</a:t>
            </a:r>
            <a:r>
              <a:rPr lang="pt-BR" baseline="0" dirty="0" smtClean="0"/>
              <a:t>? Modelo de saúde é discussão mundial.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AF3AA-CED5-45FF-9909-69871BF4D55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98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09A11-F465-44B8-91D0-F24B70347E4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498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Aumento dos custos de saúde (epidemiologia, demografia e tecnologia)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 smtClean="0"/>
              <a:t>Contexto Brasil da saúde e da saúde suplementar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Sustentabilidade dos Sistemas de Saúde </a:t>
            </a:r>
            <a:r>
              <a:rPr lang="pt-BR" dirty="0" smtClean="0">
                <a:sym typeface="Wingdings" panose="05000000000000000000" pitchFamily="2" charset="2"/>
              </a:rPr>
              <a:t> efetividade</a:t>
            </a:r>
          </a:p>
          <a:p>
            <a:pPr marL="628650" lvl="1" indent="-171450">
              <a:buFontTx/>
              <a:buChar char="-"/>
            </a:pPr>
            <a:r>
              <a:rPr lang="pt-BR" dirty="0" smtClean="0">
                <a:sym typeface="Wingdings" panose="05000000000000000000" pitchFamily="2" charset="2"/>
              </a:rPr>
              <a:t>Revisão do modelo de atenção</a:t>
            </a:r>
          </a:p>
          <a:p>
            <a:pPr marL="628650" lvl="1" indent="-171450">
              <a:buFontTx/>
              <a:buChar char="-"/>
            </a:pPr>
            <a:r>
              <a:rPr lang="pt-BR" dirty="0" smtClean="0">
                <a:sym typeface="Wingdings" panose="05000000000000000000" pitchFamily="2" charset="2"/>
              </a:rPr>
              <a:t>Novos modelos de pagamento</a:t>
            </a:r>
          </a:p>
          <a:p>
            <a:pPr marL="628650" lvl="1" indent="-171450">
              <a:buFontTx/>
              <a:buChar char="-"/>
            </a:pPr>
            <a:endParaRPr lang="pt-BR" dirty="0" smtClean="0"/>
          </a:p>
          <a:p>
            <a:pPr marL="0" lvl="0" indent="0">
              <a:buFontTx/>
              <a:buNone/>
            </a:pPr>
            <a:r>
              <a:rPr lang="pt-BR" dirty="0" smtClean="0"/>
              <a:t>Capa</a:t>
            </a:r>
            <a:r>
              <a:rPr lang="pt-BR" baseline="0" dirty="0" smtClean="0"/>
              <a:t> do The </a:t>
            </a:r>
            <a:r>
              <a:rPr lang="pt-BR" baseline="0" dirty="0" err="1" smtClean="0"/>
              <a:t>Economist</a:t>
            </a:r>
            <a:r>
              <a:rPr lang="pt-BR" baseline="0" dirty="0" smtClean="0"/>
              <a:t>? Modelo de saúde é discussão mundial.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AF3AA-CED5-45FF-9909-69871BF4D55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98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Aumento dos custos de saúde (epidemiologia, demografia e tecnologia)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 smtClean="0"/>
              <a:t>Contexto Brasil da saúde e da saúde suplementar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Sustentabilidade dos Sistemas de Saúde </a:t>
            </a:r>
            <a:r>
              <a:rPr lang="pt-BR" dirty="0" smtClean="0">
                <a:sym typeface="Wingdings" panose="05000000000000000000" pitchFamily="2" charset="2"/>
              </a:rPr>
              <a:t> efetividade</a:t>
            </a:r>
          </a:p>
          <a:p>
            <a:pPr marL="628650" lvl="1" indent="-171450">
              <a:buFontTx/>
              <a:buChar char="-"/>
            </a:pPr>
            <a:r>
              <a:rPr lang="pt-BR" dirty="0" smtClean="0">
                <a:sym typeface="Wingdings" panose="05000000000000000000" pitchFamily="2" charset="2"/>
              </a:rPr>
              <a:t>Revisão do modelo de atenção</a:t>
            </a:r>
          </a:p>
          <a:p>
            <a:pPr marL="628650" lvl="1" indent="-171450">
              <a:buFontTx/>
              <a:buChar char="-"/>
            </a:pPr>
            <a:r>
              <a:rPr lang="pt-BR" dirty="0" smtClean="0">
                <a:sym typeface="Wingdings" panose="05000000000000000000" pitchFamily="2" charset="2"/>
              </a:rPr>
              <a:t>Novos modelos de pagamento</a:t>
            </a:r>
          </a:p>
          <a:p>
            <a:pPr marL="628650" lvl="1" indent="-171450">
              <a:buFontTx/>
              <a:buChar char="-"/>
            </a:pPr>
            <a:endParaRPr lang="pt-BR" dirty="0" smtClean="0"/>
          </a:p>
          <a:p>
            <a:pPr marL="0" lvl="0" indent="0">
              <a:buFontTx/>
              <a:buNone/>
            </a:pPr>
            <a:r>
              <a:rPr lang="pt-BR" dirty="0" smtClean="0"/>
              <a:t>Capa</a:t>
            </a:r>
            <a:r>
              <a:rPr lang="pt-BR" baseline="0" dirty="0" smtClean="0"/>
              <a:t> do The </a:t>
            </a:r>
            <a:r>
              <a:rPr lang="pt-BR" baseline="0" dirty="0" err="1" smtClean="0"/>
              <a:t>Economist</a:t>
            </a:r>
            <a:r>
              <a:rPr lang="pt-BR" baseline="0" dirty="0" smtClean="0"/>
              <a:t>? Modelo de saúde é discussão mundial.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AF3AA-CED5-45FF-9909-69871BF4D557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986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legenda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AF3AA-CED5-45FF-9909-69871BF4D55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3000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Colocar legenda no gráfico</a:t>
            </a:r>
          </a:p>
          <a:p>
            <a:r>
              <a:rPr lang="pt-BR" dirty="0" smtClean="0"/>
              <a:t>(% da população coberta por seguros privados de saúde)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AF3AA-CED5-45FF-9909-69871BF4D557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485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Aumento dos custos de saúde (epidemiologia, demografia e tecnologia)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pt-BR" dirty="0" smtClean="0"/>
              <a:t>Contexto Brasil da saúde e da saúde suplementar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Sustentabilidade dos Sistemas de Saúde </a:t>
            </a:r>
            <a:r>
              <a:rPr lang="pt-BR" dirty="0" smtClean="0">
                <a:sym typeface="Wingdings" panose="05000000000000000000" pitchFamily="2" charset="2"/>
              </a:rPr>
              <a:t> efetividade</a:t>
            </a:r>
          </a:p>
          <a:p>
            <a:pPr marL="628650" lvl="1" indent="-171450">
              <a:buFontTx/>
              <a:buChar char="-"/>
            </a:pPr>
            <a:r>
              <a:rPr lang="pt-BR" dirty="0" smtClean="0">
                <a:sym typeface="Wingdings" panose="05000000000000000000" pitchFamily="2" charset="2"/>
              </a:rPr>
              <a:t>Revisão do modelo de atenção</a:t>
            </a:r>
          </a:p>
          <a:p>
            <a:pPr marL="628650" lvl="1" indent="-171450">
              <a:buFontTx/>
              <a:buChar char="-"/>
            </a:pPr>
            <a:r>
              <a:rPr lang="pt-BR" dirty="0" smtClean="0">
                <a:sym typeface="Wingdings" panose="05000000000000000000" pitchFamily="2" charset="2"/>
              </a:rPr>
              <a:t>Novos modelos de pagamento</a:t>
            </a:r>
          </a:p>
          <a:p>
            <a:pPr marL="628650" lvl="1" indent="-171450">
              <a:buFontTx/>
              <a:buChar char="-"/>
            </a:pPr>
            <a:endParaRPr lang="pt-BR" dirty="0" smtClean="0"/>
          </a:p>
          <a:p>
            <a:pPr marL="0" lvl="0" indent="0">
              <a:buFontTx/>
              <a:buNone/>
            </a:pPr>
            <a:r>
              <a:rPr lang="pt-BR" dirty="0" smtClean="0"/>
              <a:t>Capa</a:t>
            </a:r>
            <a:r>
              <a:rPr lang="pt-BR" baseline="0" dirty="0" smtClean="0"/>
              <a:t> do The </a:t>
            </a:r>
            <a:r>
              <a:rPr lang="pt-BR" baseline="0" dirty="0" err="1" smtClean="0"/>
              <a:t>Economist</a:t>
            </a:r>
            <a:r>
              <a:rPr lang="pt-BR" baseline="0" dirty="0" smtClean="0"/>
              <a:t>? Modelo de saúde é discussão mundial.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AF3AA-CED5-45FF-9909-69871BF4D557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986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Falar sobre</a:t>
            </a:r>
            <a:r>
              <a:rPr lang="pt-BR" baseline="0" dirty="0" smtClean="0"/>
              <a:t> a nova diretriz da Atenção Básica?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B1F1C-0A1A-4366-A6E7-B9B7DD4BCE8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436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Falar sobre</a:t>
            </a:r>
            <a:r>
              <a:rPr lang="pt-BR" baseline="0" dirty="0" smtClean="0"/>
              <a:t> a nova diretriz da Atenção Básica?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B1F1C-0A1A-4366-A6E7-B9B7DD4BCE84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43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1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07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613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328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200" y="119062"/>
            <a:ext cx="6292850" cy="35718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66738" y="1168004"/>
            <a:ext cx="4000500" cy="30289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19638" y="1168004"/>
            <a:ext cx="4000500" cy="30289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94534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200" y="119062"/>
            <a:ext cx="6292850" cy="35718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66738" y="1168004"/>
            <a:ext cx="4000500" cy="302895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719638" y="1168004"/>
            <a:ext cx="4000500" cy="14573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719638" y="2739629"/>
            <a:ext cx="4000500" cy="14573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54068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566738" y="119062"/>
            <a:ext cx="8153400" cy="407789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02033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C7F710-2E58-4484-A100-FACB66C0B6F9}" type="datetimeFigureOut">
              <a:rPr lang="pt-BR" sz="1800" b="0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23/07/2018</a:t>
            </a:fld>
            <a:endParaRPr lang="pt-BR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3EB5149-02D0-40AE-945F-A305CEDB8B0F}" type="slidenum">
              <a:rPr lang="pt-BR" sz="1800" b="0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sz="18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6899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079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12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54822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4783455"/>
            <a:ext cx="9043261" cy="3509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5100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0" y="4783455"/>
            <a:ext cx="9043261" cy="3509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8077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38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566738" y="119062"/>
            <a:ext cx="8153400" cy="40778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02033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200" y="119062"/>
            <a:ext cx="6292850" cy="3571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6738" y="1168004"/>
            <a:ext cx="8153400" cy="3028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54822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200" y="119062"/>
            <a:ext cx="6292850" cy="3571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66738" y="1168004"/>
            <a:ext cx="4000500" cy="3028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19638" y="1168004"/>
            <a:ext cx="4000500" cy="3028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94534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C7F710-2E58-4484-A100-FACB66C0B6F9}" type="datetimeFigureOut">
              <a:rPr lang="pt-BR" sz="1800" b="0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23/07/2018</a:t>
            </a:fld>
            <a:endParaRPr lang="pt-BR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3EB5149-02D0-40AE-945F-A305CEDB8B0F}" type="slidenum">
              <a:rPr lang="pt-BR" sz="1800" b="0" smtClean="0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sz="18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6899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729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3" y="4783455"/>
            <a:ext cx="9043261" cy="3509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3" y="4783455"/>
            <a:ext cx="9043261" cy="3509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490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96651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4956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4" y="4783455"/>
            <a:ext cx="9043261" cy="3509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4904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38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200" y="119062"/>
            <a:ext cx="6292850" cy="35718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6738" y="1168004"/>
            <a:ext cx="8153400" cy="3028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185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036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5" y="4783455"/>
            <a:ext cx="9043261" cy="3509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18802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5" y="4783455"/>
            <a:ext cx="9043261" cy="3509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5" y="4783455"/>
            <a:ext cx="9043261" cy="3509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9828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036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5" y="4783455"/>
            <a:ext cx="9043261" cy="3509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6738" y="1168004"/>
            <a:ext cx="40005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19638" y="1168004"/>
            <a:ext cx="40005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45496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170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5" y="4783455"/>
            <a:ext cx="9043261" cy="3509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9500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5" y="4783455"/>
            <a:ext cx="9043261" cy="3509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77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5" y="4783455"/>
            <a:ext cx="9043261" cy="3509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9934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5" y="4783455"/>
            <a:ext cx="9043261" cy="3509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5818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5" y="4783455"/>
            <a:ext cx="9043261" cy="3509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2259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5" y="4783455"/>
            <a:ext cx="9043261" cy="3509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89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46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548811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5" y="4783455"/>
            <a:ext cx="9043261" cy="3509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00332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5" y="4783455"/>
            <a:ext cx="9043261" cy="3509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2118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37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5" y="4783455"/>
            <a:ext cx="9043261" cy="3509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84368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5" y="4783455"/>
            <a:ext cx="9043261" cy="3509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2482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3542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iso de Restr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>
            <a:spLocks noGrp="1"/>
          </p:cNvSpPr>
          <p:nvPr>
            <p:ph sz="quarter" idx="12" hasCustomPrompt="1"/>
          </p:nvPr>
        </p:nvSpPr>
        <p:spPr>
          <a:xfrm>
            <a:off x="4" y="4783455"/>
            <a:ext cx="9043261" cy="35099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/>
            </a:lvl1pPr>
          </a:lstStyle>
          <a:p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Classificação: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Documento controlado 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Restrição de acesso: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Associados ABDE  </a:t>
            </a:r>
            <a:r>
              <a:rPr lang="pt-BR" alt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Gestora:</a:t>
            </a:r>
            <a:r>
              <a:rPr lang="pt-BR" alt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AOI/DERAI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76365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200" y="119062"/>
            <a:ext cx="6292850" cy="357188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6738" y="1168004"/>
            <a:ext cx="8153400" cy="3028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6923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7902607"/>
              </p:ext>
            </p:extLst>
          </p:nvPr>
        </p:nvGraphicFramePr>
        <p:xfrm>
          <a:off x="1622" y="1217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think-cell Slide" r:id="rId4" imgW="442" imgH="440" progId="TCLayout.ActiveDocument.1">
                  <p:embed/>
                </p:oleObj>
              </mc:Choice>
              <mc:Fallback>
                <p:oleObj name="think-cell Slide" r:id="rId4" imgW="442" imgH="44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217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 userDrawn="1"/>
        </p:nvGrpSpPr>
        <p:grpSpPr>
          <a:xfrm>
            <a:off x="1" y="4903662"/>
            <a:ext cx="9144000" cy="256478"/>
            <a:chOff x="1833416" y="3320291"/>
            <a:chExt cx="10260013" cy="954054"/>
          </a:xfrm>
        </p:grpSpPr>
        <p:sp>
          <p:nvSpPr>
            <p:cNvPr id="14" name="Rectangle 5"/>
            <p:cNvSpPr>
              <a:spLocks noChangeArrowheads="1"/>
            </p:cNvSpPr>
            <p:nvPr userDrawn="1"/>
          </p:nvSpPr>
          <p:spPr bwMode="auto">
            <a:xfrm>
              <a:off x="1833416" y="3361532"/>
              <a:ext cx="10260013" cy="912813"/>
            </a:xfrm>
            <a:prstGeom prst="rect">
              <a:avLst/>
            </a:prstGeom>
            <a:solidFill>
              <a:srgbClr val="009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 userDrawn="1"/>
          </p:nvSpPr>
          <p:spPr bwMode="auto">
            <a:xfrm>
              <a:off x="1833416" y="3320291"/>
              <a:ext cx="10260013" cy="130141"/>
            </a:xfrm>
            <a:prstGeom prst="rect">
              <a:avLst/>
            </a:prstGeom>
            <a:solidFill>
              <a:srgbClr val="67B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21491" y="176149"/>
            <a:ext cx="8794113" cy="28262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0" y="4999376"/>
            <a:ext cx="123896" cy="9420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pt-BR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z="600" b="0" smtClean="0">
                <a:solidFill>
                  <a:srgbClr val="FFFFFF"/>
                </a:solidFill>
              </a:rPr>
              <a:pPr/>
              <a:t>‹nº›</a:t>
            </a:fld>
            <a:endParaRPr lang="pt-BR" sz="600" b="0" dirty="0">
              <a:solidFill>
                <a:srgbClr val="FFFFFF"/>
              </a:solidFill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38876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5045"/>
            <a:endParaRPr lang="pt-BR" sz="600" b="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2" name="Freeform 11"/>
          <p:cNvSpPr>
            <a:spLocks noEditPoints="1"/>
          </p:cNvSpPr>
          <p:nvPr userDrawn="1"/>
        </p:nvSpPr>
        <p:spPr bwMode="auto">
          <a:xfrm>
            <a:off x="143956" y="471731"/>
            <a:ext cx="4025232" cy="4314515"/>
          </a:xfrm>
          <a:custGeom>
            <a:avLst/>
            <a:gdLst>
              <a:gd name="T0" fmla="*/ 2288 w 11758"/>
              <a:gd name="T1" fmla="*/ 1738 h 12608"/>
              <a:gd name="T2" fmla="*/ 4792 w 11758"/>
              <a:gd name="T3" fmla="*/ 1470 h 12608"/>
              <a:gd name="T4" fmla="*/ 11587 w 11758"/>
              <a:gd name="T5" fmla="*/ 5324 h 12608"/>
              <a:gd name="T6" fmla="*/ 6904 w 11758"/>
              <a:gd name="T7" fmla="*/ 11609 h 12608"/>
              <a:gd name="T8" fmla="*/ 4154 w 11758"/>
              <a:gd name="T9" fmla="*/ 7173 h 12608"/>
              <a:gd name="T10" fmla="*/ 6181 w 11758"/>
              <a:gd name="T11" fmla="*/ 11902 h 12608"/>
              <a:gd name="T12" fmla="*/ 6865 w 11758"/>
              <a:gd name="T13" fmla="*/ 12180 h 12608"/>
              <a:gd name="T14" fmla="*/ 6490 w 11758"/>
              <a:gd name="T15" fmla="*/ 11438 h 12608"/>
              <a:gd name="T16" fmla="*/ 9142 w 11758"/>
              <a:gd name="T17" fmla="*/ 9015 h 12608"/>
              <a:gd name="T18" fmla="*/ 8369 w 11758"/>
              <a:gd name="T19" fmla="*/ 7046 h 12608"/>
              <a:gd name="T20" fmla="*/ 9088 w 11758"/>
              <a:gd name="T21" fmla="*/ 8500 h 12608"/>
              <a:gd name="T22" fmla="*/ 6497 w 11758"/>
              <a:gd name="T23" fmla="*/ 9718 h 12608"/>
              <a:gd name="T24" fmla="*/ 6287 w 11758"/>
              <a:gd name="T25" fmla="*/ 9840 h 12608"/>
              <a:gd name="T26" fmla="*/ 6568 w 11758"/>
              <a:gd name="T27" fmla="*/ 9699 h 12608"/>
              <a:gd name="T28" fmla="*/ 4929 w 11758"/>
              <a:gd name="T29" fmla="*/ 6963 h 12608"/>
              <a:gd name="T30" fmla="*/ 4827 w 11758"/>
              <a:gd name="T31" fmla="*/ 7042 h 12608"/>
              <a:gd name="T32" fmla="*/ 6491 w 11758"/>
              <a:gd name="T33" fmla="*/ 7005 h 12608"/>
              <a:gd name="T34" fmla="*/ 7761 w 11758"/>
              <a:gd name="T35" fmla="*/ 4928 h 12608"/>
              <a:gd name="T36" fmla="*/ 4557 w 11758"/>
              <a:gd name="T37" fmla="*/ 4787 h 12608"/>
              <a:gd name="T38" fmla="*/ 4931 w 11758"/>
              <a:gd name="T39" fmla="*/ 6395 h 12608"/>
              <a:gd name="T40" fmla="*/ 6770 w 11758"/>
              <a:gd name="T41" fmla="*/ 7378 h 12608"/>
              <a:gd name="T42" fmla="*/ 6603 w 11758"/>
              <a:gd name="T43" fmla="*/ 6950 h 12608"/>
              <a:gd name="T44" fmla="*/ 8559 w 11758"/>
              <a:gd name="T45" fmla="*/ 6271 h 12608"/>
              <a:gd name="T46" fmla="*/ 8590 w 11758"/>
              <a:gd name="T47" fmla="*/ 6713 h 12608"/>
              <a:gd name="T48" fmla="*/ 8783 w 11758"/>
              <a:gd name="T49" fmla="*/ 6047 h 12608"/>
              <a:gd name="T50" fmla="*/ 11297 w 11758"/>
              <a:gd name="T51" fmla="*/ 5129 h 12608"/>
              <a:gd name="T52" fmla="*/ 11413 w 11758"/>
              <a:gd name="T53" fmla="*/ 5071 h 12608"/>
              <a:gd name="T54" fmla="*/ 11137 w 11758"/>
              <a:gd name="T55" fmla="*/ 4634 h 12608"/>
              <a:gd name="T56" fmla="*/ 10809 w 11758"/>
              <a:gd name="T57" fmla="*/ 4547 h 12608"/>
              <a:gd name="T58" fmla="*/ 8582 w 11758"/>
              <a:gd name="T59" fmla="*/ 5102 h 12608"/>
              <a:gd name="T60" fmla="*/ 8205 w 11758"/>
              <a:gd name="T61" fmla="*/ 5155 h 12608"/>
              <a:gd name="T62" fmla="*/ 8043 w 11758"/>
              <a:gd name="T63" fmla="*/ 4835 h 12608"/>
              <a:gd name="T64" fmla="*/ 7416 w 11758"/>
              <a:gd name="T65" fmla="*/ 5997 h 12608"/>
              <a:gd name="T66" fmla="*/ 1406 w 11758"/>
              <a:gd name="T67" fmla="*/ 4840 h 12608"/>
              <a:gd name="T68" fmla="*/ 975 w 11758"/>
              <a:gd name="T69" fmla="*/ 5151 h 12608"/>
              <a:gd name="T70" fmla="*/ 2306 w 11758"/>
              <a:gd name="T71" fmla="*/ 4943 h 12608"/>
              <a:gd name="T72" fmla="*/ 4796 w 11758"/>
              <a:gd name="T73" fmla="*/ 4170 h 12608"/>
              <a:gd name="T74" fmla="*/ 5234 w 11758"/>
              <a:gd name="T75" fmla="*/ 4273 h 12608"/>
              <a:gd name="T76" fmla="*/ 4633 w 11758"/>
              <a:gd name="T77" fmla="*/ 4493 h 12608"/>
              <a:gd name="T78" fmla="*/ 5542 w 11758"/>
              <a:gd name="T79" fmla="*/ 4247 h 12608"/>
              <a:gd name="T80" fmla="*/ 5334 w 11758"/>
              <a:gd name="T81" fmla="*/ 4009 h 12608"/>
              <a:gd name="T82" fmla="*/ 1009 w 11758"/>
              <a:gd name="T83" fmla="*/ 2861 h 12608"/>
              <a:gd name="T84" fmla="*/ 1331 w 11758"/>
              <a:gd name="T85" fmla="*/ 3239 h 12608"/>
              <a:gd name="T86" fmla="*/ 2372 w 11758"/>
              <a:gd name="T87" fmla="*/ 4914 h 12608"/>
              <a:gd name="T88" fmla="*/ 1736 w 11758"/>
              <a:gd name="T89" fmla="*/ 3135 h 12608"/>
              <a:gd name="T90" fmla="*/ 3367 w 11758"/>
              <a:gd name="T91" fmla="*/ 3461 h 12608"/>
              <a:gd name="T92" fmla="*/ 2863 w 11758"/>
              <a:gd name="T93" fmla="*/ 3410 h 12608"/>
              <a:gd name="T94" fmla="*/ 3318 w 11758"/>
              <a:gd name="T95" fmla="*/ 2906 h 12608"/>
              <a:gd name="T96" fmla="*/ 2814 w 11758"/>
              <a:gd name="T97" fmla="*/ 3194 h 12608"/>
              <a:gd name="T98" fmla="*/ 7467 w 11758"/>
              <a:gd name="T99" fmla="*/ 2889 h 12608"/>
              <a:gd name="T100" fmla="*/ 7799 w 11758"/>
              <a:gd name="T101" fmla="*/ 3487 h 12608"/>
              <a:gd name="T102" fmla="*/ 7401 w 11758"/>
              <a:gd name="T103" fmla="*/ 3569 h 12608"/>
              <a:gd name="T104" fmla="*/ 7986 w 11758"/>
              <a:gd name="T105" fmla="*/ 3749 h 12608"/>
              <a:gd name="T106" fmla="*/ 5146 w 11758"/>
              <a:gd name="T107" fmla="*/ 1685 h 12608"/>
              <a:gd name="T108" fmla="*/ 4964 w 11758"/>
              <a:gd name="T109" fmla="*/ 1883 h 12608"/>
              <a:gd name="T110" fmla="*/ 5960 w 11758"/>
              <a:gd name="T111" fmla="*/ 1417 h 12608"/>
              <a:gd name="T112" fmla="*/ 5377 w 11758"/>
              <a:gd name="T113" fmla="*/ 1984 h 12608"/>
              <a:gd name="T114" fmla="*/ 4332 w 11758"/>
              <a:gd name="T115" fmla="*/ 408 h 12608"/>
              <a:gd name="T116" fmla="*/ 4152 w 11758"/>
              <a:gd name="T117" fmla="*/ 833 h 12608"/>
              <a:gd name="T118" fmla="*/ 3896 w 11758"/>
              <a:gd name="T119" fmla="*/ 999 h 12608"/>
              <a:gd name="T120" fmla="*/ 1422 w 11758"/>
              <a:gd name="T121" fmla="*/ 2146 h 12608"/>
              <a:gd name="T122" fmla="*/ 7317 w 11758"/>
              <a:gd name="T123" fmla="*/ 10519 h 12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758" h="12608">
                <a:moveTo>
                  <a:pt x="142" y="3901"/>
                </a:moveTo>
                <a:cubicBezTo>
                  <a:pt x="181" y="3901"/>
                  <a:pt x="216" y="3917"/>
                  <a:pt x="242" y="3942"/>
                </a:cubicBezTo>
                <a:lnTo>
                  <a:pt x="779" y="3517"/>
                </a:lnTo>
                <a:cubicBezTo>
                  <a:pt x="690" y="3415"/>
                  <a:pt x="636" y="3281"/>
                  <a:pt x="636" y="3135"/>
                </a:cubicBezTo>
                <a:cubicBezTo>
                  <a:pt x="636" y="2973"/>
                  <a:pt x="702" y="2827"/>
                  <a:pt x="808" y="2721"/>
                </a:cubicBezTo>
                <a:cubicBezTo>
                  <a:pt x="913" y="2615"/>
                  <a:pt x="1060" y="2550"/>
                  <a:pt x="1221" y="2550"/>
                </a:cubicBezTo>
                <a:cubicBezTo>
                  <a:pt x="1268" y="2550"/>
                  <a:pt x="1314" y="2555"/>
                  <a:pt x="1357" y="2566"/>
                </a:cubicBezTo>
                <a:lnTo>
                  <a:pt x="1389" y="2421"/>
                </a:lnTo>
                <a:cubicBezTo>
                  <a:pt x="1334" y="2402"/>
                  <a:pt x="1295" y="2349"/>
                  <a:pt x="1295" y="2287"/>
                </a:cubicBezTo>
                <a:cubicBezTo>
                  <a:pt x="1295" y="2226"/>
                  <a:pt x="1334" y="2174"/>
                  <a:pt x="1388" y="2154"/>
                </a:cubicBezTo>
                <a:lnTo>
                  <a:pt x="1309" y="1808"/>
                </a:lnTo>
                <a:cubicBezTo>
                  <a:pt x="1304" y="1808"/>
                  <a:pt x="1299" y="1809"/>
                  <a:pt x="1295" y="1809"/>
                </a:cubicBezTo>
                <a:cubicBezTo>
                  <a:pt x="1216" y="1809"/>
                  <a:pt x="1153" y="1745"/>
                  <a:pt x="1153" y="1667"/>
                </a:cubicBezTo>
                <a:cubicBezTo>
                  <a:pt x="1153" y="1588"/>
                  <a:pt x="1216" y="1525"/>
                  <a:pt x="1295" y="1525"/>
                </a:cubicBezTo>
                <a:cubicBezTo>
                  <a:pt x="1344" y="1525"/>
                  <a:pt x="1388" y="1551"/>
                  <a:pt x="1414" y="1589"/>
                </a:cubicBezTo>
                <a:cubicBezTo>
                  <a:pt x="1536" y="1530"/>
                  <a:pt x="1659" y="1470"/>
                  <a:pt x="1781" y="1411"/>
                </a:cubicBezTo>
                <a:cubicBezTo>
                  <a:pt x="1776" y="1397"/>
                  <a:pt x="1773" y="1381"/>
                  <a:pt x="1773" y="1365"/>
                </a:cubicBezTo>
                <a:cubicBezTo>
                  <a:pt x="1773" y="1287"/>
                  <a:pt x="1837" y="1223"/>
                  <a:pt x="1915" y="1223"/>
                </a:cubicBezTo>
                <a:cubicBezTo>
                  <a:pt x="1994" y="1223"/>
                  <a:pt x="2057" y="1287"/>
                  <a:pt x="2057" y="1365"/>
                </a:cubicBezTo>
                <a:cubicBezTo>
                  <a:pt x="2057" y="1406"/>
                  <a:pt x="2040" y="1443"/>
                  <a:pt x="2012" y="1469"/>
                </a:cubicBezTo>
                <a:lnTo>
                  <a:pt x="2219" y="1755"/>
                </a:lnTo>
                <a:cubicBezTo>
                  <a:pt x="2240" y="1744"/>
                  <a:pt x="2263" y="1738"/>
                  <a:pt x="2288" y="1738"/>
                </a:cubicBezTo>
                <a:cubicBezTo>
                  <a:pt x="2332" y="1738"/>
                  <a:pt x="2372" y="1758"/>
                  <a:pt x="2398" y="1790"/>
                </a:cubicBezTo>
                <a:lnTo>
                  <a:pt x="3045" y="1389"/>
                </a:lnTo>
                <a:cubicBezTo>
                  <a:pt x="3037" y="1371"/>
                  <a:pt x="3033" y="1351"/>
                  <a:pt x="3033" y="1330"/>
                </a:cubicBezTo>
                <a:cubicBezTo>
                  <a:pt x="3033" y="1285"/>
                  <a:pt x="3053" y="1245"/>
                  <a:pt x="3085" y="1219"/>
                </a:cubicBezTo>
                <a:lnTo>
                  <a:pt x="3003" y="1086"/>
                </a:lnTo>
                <a:cubicBezTo>
                  <a:pt x="2985" y="1095"/>
                  <a:pt x="2965" y="1099"/>
                  <a:pt x="2944" y="1099"/>
                </a:cubicBezTo>
                <a:cubicBezTo>
                  <a:pt x="2866" y="1099"/>
                  <a:pt x="2802" y="1036"/>
                  <a:pt x="2802" y="957"/>
                </a:cubicBezTo>
                <a:cubicBezTo>
                  <a:pt x="2802" y="879"/>
                  <a:pt x="2866" y="816"/>
                  <a:pt x="2944" y="816"/>
                </a:cubicBezTo>
                <a:cubicBezTo>
                  <a:pt x="3008" y="816"/>
                  <a:pt x="3062" y="858"/>
                  <a:pt x="3080" y="917"/>
                </a:cubicBezTo>
                <a:lnTo>
                  <a:pt x="3766" y="801"/>
                </a:lnTo>
                <a:cubicBezTo>
                  <a:pt x="3739" y="734"/>
                  <a:pt x="3724" y="661"/>
                  <a:pt x="3724" y="585"/>
                </a:cubicBezTo>
                <a:cubicBezTo>
                  <a:pt x="3724" y="423"/>
                  <a:pt x="3790" y="277"/>
                  <a:pt x="3896" y="171"/>
                </a:cubicBezTo>
                <a:cubicBezTo>
                  <a:pt x="4002" y="66"/>
                  <a:pt x="4148" y="0"/>
                  <a:pt x="4309" y="0"/>
                </a:cubicBezTo>
                <a:cubicBezTo>
                  <a:pt x="4471" y="0"/>
                  <a:pt x="4617" y="66"/>
                  <a:pt x="4723" y="171"/>
                </a:cubicBezTo>
                <a:cubicBezTo>
                  <a:pt x="4829" y="277"/>
                  <a:pt x="4894" y="423"/>
                  <a:pt x="4894" y="585"/>
                </a:cubicBezTo>
                <a:cubicBezTo>
                  <a:pt x="4894" y="747"/>
                  <a:pt x="4829" y="893"/>
                  <a:pt x="4723" y="999"/>
                </a:cubicBezTo>
                <a:cubicBezTo>
                  <a:pt x="4617" y="1104"/>
                  <a:pt x="4471" y="1170"/>
                  <a:pt x="4309" y="1170"/>
                </a:cubicBezTo>
                <a:cubicBezTo>
                  <a:pt x="4303" y="1170"/>
                  <a:pt x="4297" y="1170"/>
                  <a:pt x="4290" y="1170"/>
                </a:cubicBezTo>
                <a:lnTo>
                  <a:pt x="4268" y="1439"/>
                </a:lnTo>
                <a:cubicBezTo>
                  <a:pt x="4325" y="1451"/>
                  <a:pt x="4370" y="1498"/>
                  <a:pt x="4379" y="1556"/>
                </a:cubicBezTo>
                <a:lnTo>
                  <a:pt x="4797" y="1544"/>
                </a:lnTo>
                <a:cubicBezTo>
                  <a:pt x="4794" y="1520"/>
                  <a:pt x="4792" y="1495"/>
                  <a:pt x="4792" y="1470"/>
                </a:cubicBezTo>
                <a:cubicBezTo>
                  <a:pt x="4792" y="1308"/>
                  <a:pt x="4858" y="1162"/>
                  <a:pt x="4964" y="1056"/>
                </a:cubicBezTo>
                <a:cubicBezTo>
                  <a:pt x="5070" y="950"/>
                  <a:pt x="5216" y="885"/>
                  <a:pt x="5377" y="885"/>
                </a:cubicBezTo>
                <a:cubicBezTo>
                  <a:pt x="5539" y="885"/>
                  <a:pt x="5685" y="950"/>
                  <a:pt x="5791" y="1056"/>
                </a:cubicBezTo>
                <a:cubicBezTo>
                  <a:pt x="5877" y="1142"/>
                  <a:pt x="5936" y="1255"/>
                  <a:pt x="5956" y="1381"/>
                </a:cubicBezTo>
                <a:lnTo>
                  <a:pt x="6670" y="1175"/>
                </a:lnTo>
                <a:cubicBezTo>
                  <a:pt x="6669" y="1167"/>
                  <a:pt x="6668" y="1160"/>
                  <a:pt x="6668" y="1152"/>
                </a:cubicBezTo>
                <a:cubicBezTo>
                  <a:pt x="6668" y="1074"/>
                  <a:pt x="6731" y="1011"/>
                  <a:pt x="6810" y="1011"/>
                </a:cubicBezTo>
                <a:cubicBezTo>
                  <a:pt x="6888" y="1011"/>
                  <a:pt x="6952" y="1074"/>
                  <a:pt x="6952" y="1152"/>
                </a:cubicBezTo>
                <a:cubicBezTo>
                  <a:pt x="6952" y="1202"/>
                  <a:pt x="6926" y="1246"/>
                  <a:pt x="6887" y="1271"/>
                </a:cubicBezTo>
                <a:lnTo>
                  <a:pt x="7101" y="1710"/>
                </a:lnTo>
                <a:cubicBezTo>
                  <a:pt x="7115" y="1705"/>
                  <a:pt x="7131" y="1702"/>
                  <a:pt x="7147" y="1702"/>
                </a:cubicBezTo>
                <a:cubicBezTo>
                  <a:pt x="7225" y="1702"/>
                  <a:pt x="7289" y="1766"/>
                  <a:pt x="7289" y="1844"/>
                </a:cubicBezTo>
                <a:cubicBezTo>
                  <a:pt x="7289" y="1858"/>
                  <a:pt x="7287" y="1871"/>
                  <a:pt x="7283" y="1883"/>
                </a:cubicBezTo>
                <a:lnTo>
                  <a:pt x="11280" y="3582"/>
                </a:lnTo>
                <a:cubicBezTo>
                  <a:pt x="11305" y="3539"/>
                  <a:pt x="11350" y="3511"/>
                  <a:pt x="11403" y="3511"/>
                </a:cubicBezTo>
                <a:cubicBezTo>
                  <a:pt x="11481" y="3511"/>
                  <a:pt x="11545" y="3575"/>
                  <a:pt x="11545" y="3653"/>
                </a:cubicBezTo>
                <a:cubicBezTo>
                  <a:pt x="11545" y="3731"/>
                  <a:pt x="11481" y="3795"/>
                  <a:pt x="11403" y="3795"/>
                </a:cubicBezTo>
                <a:cubicBezTo>
                  <a:pt x="11400" y="3795"/>
                  <a:pt x="11398" y="3795"/>
                  <a:pt x="11395" y="3795"/>
                </a:cubicBezTo>
                <a:lnTo>
                  <a:pt x="11298" y="4339"/>
                </a:lnTo>
                <a:cubicBezTo>
                  <a:pt x="11410" y="4363"/>
                  <a:pt x="11509" y="4419"/>
                  <a:pt x="11587" y="4497"/>
                </a:cubicBezTo>
                <a:cubicBezTo>
                  <a:pt x="11692" y="4603"/>
                  <a:pt x="11758" y="4749"/>
                  <a:pt x="11758" y="4910"/>
                </a:cubicBezTo>
                <a:cubicBezTo>
                  <a:pt x="11758" y="5072"/>
                  <a:pt x="11692" y="5218"/>
                  <a:pt x="11587" y="5324"/>
                </a:cubicBezTo>
                <a:cubicBezTo>
                  <a:pt x="11481" y="5430"/>
                  <a:pt x="11335" y="5495"/>
                  <a:pt x="11173" y="5495"/>
                </a:cubicBezTo>
                <a:cubicBezTo>
                  <a:pt x="11023" y="5495"/>
                  <a:pt x="10886" y="5439"/>
                  <a:pt x="10783" y="5346"/>
                </a:cubicBezTo>
                <a:lnTo>
                  <a:pt x="10364" y="5749"/>
                </a:lnTo>
                <a:cubicBezTo>
                  <a:pt x="10381" y="5773"/>
                  <a:pt x="10392" y="5802"/>
                  <a:pt x="10392" y="5834"/>
                </a:cubicBezTo>
                <a:cubicBezTo>
                  <a:pt x="10392" y="5912"/>
                  <a:pt x="10328" y="5976"/>
                  <a:pt x="10250" y="5976"/>
                </a:cubicBezTo>
                <a:cubicBezTo>
                  <a:pt x="10243" y="5976"/>
                  <a:pt x="10236" y="5975"/>
                  <a:pt x="10229" y="5974"/>
                </a:cubicBezTo>
                <a:lnTo>
                  <a:pt x="9584" y="8294"/>
                </a:lnTo>
                <a:cubicBezTo>
                  <a:pt x="9693" y="8319"/>
                  <a:pt x="9790" y="8374"/>
                  <a:pt x="9866" y="8450"/>
                </a:cubicBezTo>
                <a:cubicBezTo>
                  <a:pt x="9971" y="8556"/>
                  <a:pt x="10037" y="8702"/>
                  <a:pt x="10037" y="8864"/>
                </a:cubicBezTo>
                <a:cubicBezTo>
                  <a:pt x="10037" y="9026"/>
                  <a:pt x="9971" y="9172"/>
                  <a:pt x="9866" y="9278"/>
                </a:cubicBezTo>
                <a:cubicBezTo>
                  <a:pt x="9760" y="9383"/>
                  <a:pt x="9614" y="9449"/>
                  <a:pt x="9452" y="9449"/>
                </a:cubicBezTo>
                <a:cubicBezTo>
                  <a:pt x="9290" y="9449"/>
                  <a:pt x="9144" y="9383"/>
                  <a:pt x="9038" y="9278"/>
                </a:cubicBezTo>
                <a:cubicBezTo>
                  <a:pt x="8979" y="9218"/>
                  <a:pt x="8933" y="9146"/>
                  <a:pt x="8903" y="9066"/>
                </a:cubicBezTo>
                <a:lnTo>
                  <a:pt x="7656" y="9591"/>
                </a:lnTo>
                <a:cubicBezTo>
                  <a:pt x="7659" y="9603"/>
                  <a:pt x="7661" y="9616"/>
                  <a:pt x="7661" y="9629"/>
                </a:cubicBezTo>
                <a:cubicBezTo>
                  <a:pt x="7661" y="9706"/>
                  <a:pt x="7600" y="9768"/>
                  <a:pt x="7524" y="9771"/>
                </a:cubicBezTo>
                <a:lnTo>
                  <a:pt x="7461" y="10466"/>
                </a:lnTo>
                <a:cubicBezTo>
                  <a:pt x="7525" y="10480"/>
                  <a:pt x="7572" y="10536"/>
                  <a:pt x="7572" y="10604"/>
                </a:cubicBezTo>
                <a:cubicBezTo>
                  <a:pt x="7572" y="10683"/>
                  <a:pt x="7509" y="10746"/>
                  <a:pt x="7430" y="10746"/>
                </a:cubicBezTo>
                <a:cubicBezTo>
                  <a:pt x="7410" y="10746"/>
                  <a:pt x="7390" y="10742"/>
                  <a:pt x="7372" y="10734"/>
                </a:cubicBezTo>
                <a:lnTo>
                  <a:pt x="6862" y="11572"/>
                </a:lnTo>
                <a:cubicBezTo>
                  <a:pt x="6876" y="11583"/>
                  <a:pt x="6890" y="11596"/>
                  <a:pt x="6904" y="11609"/>
                </a:cubicBezTo>
                <a:cubicBezTo>
                  <a:pt x="7009" y="11715"/>
                  <a:pt x="7075" y="11861"/>
                  <a:pt x="7075" y="12023"/>
                </a:cubicBezTo>
                <a:cubicBezTo>
                  <a:pt x="7075" y="12184"/>
                  <a:pt x="7009" y="12331"/>
                  <a:pt x="6904" y="12436"/>
                </a:cubicBezTo>
                <a:cubicBezTo>
                  <a:pt x="6798" y="12542"/>
                  <a:pt x="6651" y="12608"/>
                  <a:pt x="6490" y="12608"/>
                </a:cubicBezTo>
                <a:cubicBezTo>
                  <a:pt x="6328" y="12608"/>
                  <a:pt x="6182" y="12542"/>
                  <a:pt x="6076" y="12436"/>
                </a:cubicBezTo>
                <a:cubicBezTo>
                  <a:pt x="5970" y="12331"/>
                  <a:pt x="5905" y="12184"/>
                  <a:pt x="5905" y="12023"/>
                </a:cubicBezTo>
                <a:cubicBezTo>
                  <a:pt x="5905" y="11943"/>
                  <a:pt x="5921" y="11868"/>
                  <a:pt x="5950" y="11799"/>
                </a:cubicBezTo>
                <a:cubicBezTo>
                  <a:pt x="5698" y="11627"/>
                  <a:pt x="5447" y="11455"/>
                  <a:pt x="5196" y="11284"/>
                </a:cubicBezTo>
                <a:cubicBezTo>
                  <a:pt x="5170" y="11313"/>
                  <a:pt x="5132" y="11332"/>
                  <a:pt x="5090" y="11332"/>
                </a:cubicBezTo>
                <a:cubicBezTo>
                  <a:pt x="5011" y="11332"/>
                  <a:pt x="4948" y="11268"/>
                  <a:pt x="4948" y="11190"/>
                </a:cubicBezTo>
                <a:cubicBezTo>
                  <a:pt x="4948" y="11111"/>
                  <a:pt x="5011" y="11048"/>
                  <a:pt x="5090" y="11048"/>
                </a:cubicBezTo>
                <a:cubicBezTo>
                  <a:pt x="5111" y="11048"/>
                  <a:pt x="5131" y="11053"/>
                  <a:pt x="5149" y="11061"/>
                </a:cubicBezTo>
                <a:lnTo>
                  <a:pt x="5677" y="10217"/>
                </a:lnTo>
                <a:cubicBezTo>
                  <a:pt x="5638" y="10192"/>
                  <a:pt x="5602" y="10164"/>
                  <a:pt x="5569" y="10132"/>
                </a:cubicBezTo>
                <a:cubicBezTo>
                  <a:pt x="5464" y="10026"/>
                  <a:pt x="5398" y="9879"/>
                  <a:pt x="5398" y="9718"/>
                </a:cubicBezTo>
                <a:cubicBezTo>
                  <a:pt x="5398" y="9572"/>
                  <a:pt x="5452" y="9438"/>
                  <a:pt x="5541" y="9335"/>
                </a:cubicBezTo>
                <a:lnTo>
                  <a:pt x="4872" y="8626"/>
                </a:lnTo>
                <a:cubicBezTo>
                  <a:pt x="4849" y="8644"/>
                  <a:pt x="4820" y="8654"/>
                  <a:pt x="4788" y="8654"/>
                </a:cubicBezTo>
                <a:cubicBezTo>
                  <a:pt x="4710" y="8654"/>
                  <a:pt x="4646" y="8590"/>
                  <a:pt x="4646" y="8512"/>
                </a:cubicBezTo>
                <a:cubicBezTo>
                  <a:pt x="4646" y="8446"/>
                  <a:pt x="4691" y="8391"/>
                  <a:pt x="4752" y="8375"/>
                </a:cubicBezTo>
                <a:lnTo>
                  <a:pt x="4610" y="7342"/>
                </a:lnTo>
                <a:cubicBezTo>
                  <a:pt x="4596" y="7343"/>
                  <a:pt x="4582" y="7344"/>
                  <a:pt x="4567" y="7344"/>
                </a:cubicBezTo>
                <a:cubicBezTo>
                  <a:pt x="4406" y="7344"/>
                  <a:pt x="4260" y="7278"/>
                  <a:pt x="4154" y="7173"/>
                </a:cubicBezTo>
                <a:cubicBezTo>
                  <a:pt x="4048" y="7067"/>
                  <a:pt x="3983" y="6921"/>
                  <a:pt x="3983" y="6759"/>
                </a:cubicBezTo>
                <a:cubicBezTo>
                  <a:pt x="3983" y="6646"/>
                  <a:pt x="4015" y="6540"/>
                  <a:pt x="4070" y="6451"/>
                </a:cubicBezTo>
                <a:lnTo>
                  <a:pt x="2492" y="5157"/>
                </a:lnTo>
                <a:cubicBezTo>
                  <a:pt x="2466" y="5181"/>
                  <a:pt x="2432" y="5196"/>
                  <a:pt x="2394" y="5196"/>
                </a:cubicBezTo>
                <a:cubicBezTo>
                  <a:pt x="2327" y="5196"/>
                  <a:pt x="2271" y="5150"/>
                  <a:pt x="2256" y="5088"/>
                </a:cubicBezTo>
                <a:lnTo>
                  <a:pt x="1759" y="5145"/>
                </a:lnTo>
                <a:cubicBezTo>
                  <a:pt x="1759" y="5150"/>
                  <a:pt x="1759" y="5154"/>
                  <a:pt x="1759" y="5158"/>
                </a:cubicBezTo>
                <a:cubicBezTo>
                  <a:pt x="1759" y="5320"/>
                  <a:pt x="1693" y="5466"/>
                  <a:pt x="1588" y="5572"/>
                </a:cubicBezTo>
                <a:cubicBezTo>
                  <a:pt x="1482" y="5678"/>
                  <a:pt x="1335" y="5743"/>
                  <a:pt x="1174" y="5743"/>
                </a:cubicBezTo>
                <a:cubicBezTo>
                  <a:pt x="1012" y="5743"/>
                  <a:pt x="866" y="5678"/>
                  <a:pt x="760" y="5572"/>
                </a:cubicBezTo>
                <a:cubicBezTo>
                  <a:pt x="655" y="5466"/>
                  <a:pt x="589" y="5320"/>
                  <a:pt x="589" y="5158"/>
                </a:cubicBezTo>
                <a:cubicBezTo>
                  <a:pt x="589" y="5001"/>
                  <a:pt x="651" y="4858"/>
                  <a:pt x="752" y="4753"/>
                </a:cubicBezTo>
                <a:cubicBezTo>
                  <a:pt x="576" y="4555"/>
                  <a:pt x="399" y="4358"/>
                  <a:pt x="223" y="4160"/>
                </a:cubicBezTo>
                <a:cubicBezTo>
                  <a:pt x="200" y="4176"/>
                  <a:pt x="172" y="4185"/>
                  <a:pt x="142" y="4185"/>
                </a:cubicBezTo>
                <a:cubicBezTo>
                  <a:pt x="64" y="4185"/>
                  <a:pt x="0" y="4121"/>
                  <a:pt x="0" y="4043"/>
                </a:cubicBezTo>
                <a:cubicBezTo>
                  <a:pt x="0" y="3965"/>
                  <a:pt x="64" y="3901"/>
                  <a:pt x="142" y="3901"/>
                </a:cubicBezTo>
                <a:close/>
                <a:moveTo>
                  <a:pt x="6865" y="11974"/>
                </a:moveTo>
                <a:lnTo>
                  <a:pt x="6865" y="11965"/>
                </a:lnTo>
                <a:cubicBezTo>
                  <a:pt x="6865" y="11930"/>
                  <a:pt x="6836" y="11902"/>
                  <a:pt x="6802" y="11902"/>
                </a:cubicBezTo>
                <a:lnTo>
                  <a:pt x="6799" y="11902"/>
                </a:lnTo>
                <a:cubicBezTo>
                  <a:pt x="6799" y="11732"/>
                  <a:pt x="6660" y="11593"/>
                  <a:pt x="6490" y="11593"/>
                </a:cubicBezTo>
                <a:cubicBezTo>
                  <a:pt x="6320" y="11593"/>
                  <a:pt x="6181" y="11732"/>
                  <a:pt x="6181" y="11902"/>
                </a:cubicBezTo>
                <a:lnTo>
                  <a:pt x="6178" y="11902"/>
                </a:lnTo>
                <a:cubicBezTo>
                  <a:pt x="6143" y="11902"/>
                  <a:pt x="6115" y="11930"/>
                  <a:pt x="6115" y="11965"/>
                </a:cubicBezTo>
                <a:lnTo>
                  <a:pt x="6115" y="11974"/>
                </a:lnTo>
                <a:cubicBezTo>
                  <a:pt x="6095" y="11974"/>
                  <a:pt x="6078" y="11991"/>
                  <a:pt x="6078" y="12011"/>
                </a:cubicBezTo>
                <a:lnTo>
                  <a:pt x="6078" y="12143"/>
                </a:lnTo>
                <a:cubicBezTo>
                  <a:pt x="6078" y="12164"/>
                  <a:pt x="6095" y="12180"/>
                  <a:pt x="6115" y="12180"/>
                </a:cubicBezTo>
                <a:lnTo>
                  <a:pt x="6115" y="12190"/>
                </a:lnTo>
                <a:cubicBezTo>
                  <a:pt x="6115" y="12225"/>
                  <a:pt x="6143" y="12253"/>
                  <a:pt x="6178" y="12253"/>
                </a:cubicBezTo>
                <a:lnTo>
                  <a:pt x="6233" y="12253"/>
                </a:lnTo>
                <a:cubicBezTo>
                  <a:pt x="6267" y="12253"/>
                  <a:pt x="6296" y="12225"/>
                  <a:pt x="6296" y="12190"/>
                </a:cubicBezTo>
                <a:lnTo>
                  <a:pt x="6296" y="11965"/>
                </a:lnTo>
                <a:cubicBezTo>
                  <a:pt x="6296" y="11930"/>
                  <a:pt x="6267" y="11902"/>
                  <a:pt x="6233" y="11902"/>
                </a:cubicBezTo>
                <a:lnTo>
                  <a:pt x="6229" y="11902"/>
                </a:lnTo>
                <a:cubicBezTo>
                  <a:pt x="6229" y="11758"/>
                  <a:pt x="6346" y="11641"/>
                  <a:pt x="6490" y="11641"/>
                </a:cubicBezTo>
                <a:cubicBezTo>
                  <a:pt x="6633" y="11641"/>
                  <a:pt x="6750" y="11758"/>
                  <a:pt x="6750" y="11902"/>
                </a:cubicBezTo>
                <a:lnTo>
                  <a:pt x="6747" y="11902"/>
                </a:lnTo>
                <a:cubicBezTo>
                  <a:pt x="6712" y="11902"/>
                  <a:pt x="6684" y="11930"/>
                  <a:pt x="6684" y="11965"/>
                </a:cubicBezTo>
                <a:lnTo>
                  <a:pt x="6684" y="12190"/>
                </a:lnTo>
                <a:cubicBezTo>
                  <a:pt x="6684" y="12225"/>
                  <a:pt x="6712" y="12253"/>
                  <a:pt x="6747" y="12253"/>
                </a:cubicBezTo>
                <a:lnTo>
                  <a:pt x="6802" y="12253"/>
                </a:lnTo>
                <a:cubicBezTo>
                  <a:pt x="6836" y="12253"/>
                  <a:pt x="6865" y="12225"/>
                  <a:pt x="6865" y="12190"/>
                </a:cubicBezTo>
                <a:lnTo>
                  <a:pt x="6865" y="12180"/>
                </a:lnTo>
                <a:cubicBezTo>
                  <a:pt x="6885" y="12180"/>
                  <a:pt x="6902" y="12164"/>
                  <a:pt x="6902" y="12143"/>
                </a:cubicBezTo>
                <a:lnTo>
                  <a:pt x="6902" y="12011"/>
                </a:lnTo>
                <a:cubicBezTo>
                  <a:pt x="6902" y="11991"/>
                  <a:pt x="6885" y="11974"/>
                  <a:pt x="6865" y="11974"/>
                </a:cubicBezTo>
                <a:close/>
                <a:moveTo>
                  <a:pt x="6834" y="11550"/>
                </a:moveTo>
                <a:lnTo>
                  <a:pt x="7342" y="10716"/>
                </a:lnTo>
                <a:cubicBezTo>
                  <a:pt x="7310" y="10690"/>
                  <a:pt x="7289" y="10649"/>
                  <a:pt x="7289" y="10604"/>
                </a:cubicBezTo>
                <a:cubicBezTo>
                  <a:pt x="7289" y="10585"/>
                  <a:pt x="7292" y="10567"/>
                  <a:pt x="7300" y="10550"/>
                </a:cubicBezTo>
                <a:lnTo>
                  <a:pt x="6739" y="10228"/>
                </a:lnTo>
                <a:lnTo>
                  <a:pt x="6593" y="11447"/>
                </a:lnTo>
                <a:cubicBezTo>
                  <a:pt x="6682" y="11463"/>
                  <a:pt x="6764" y="11499"/>
                  <a:pt x="6834" y="11550"/>
                </a:cubicBezTo>
                <a:close/>
                <a:moveTo>
                  <a:pt x="6558" y="11442"/>
                </a:moveTo>
                <a:lnTo>
                  <a:pt x="6706" y="10209"/>
                </a:lnTo>
                <a:lnTo>
                  <a:pt x="6454" y="10065"/>
                </a:lnTo>
                <a:cubicBezTo>
                  <a:pt x="6436" y="10089"/>
                  <a:pt x="6417" y="10111"/>
                  <a:pt x="6397" y="10132"/>
                </a:cubicBezTo>
                <a:cubicBezTo>
                  <a:pt x="6291" y="10237"/>
                  <a:pt x="6144" y="10303"/>
                  <a:pt x="5983" y="10303"/>
                </a:cubicBezTo>
                <a:cubicBezTo>
                  <a:pt x="5883" y="10303"/>
                  <a:pt x="5790" y="10278"/>
                  <a:pt x="5708" y="10234"/>
                </a:cubicBezTo>
                <a:lnTo>
                  <a:pt x="5179" y="11080"/>
                </a:lnTo>
                <a:cubicBezTo>
                  <a:pt x="5211" y="11106"/>
                  <a:pt x="5231" y="11145"/>
                  <a:pt x="5231" y="11190"/>
                </a:cubicBezTo>
                <a:cubicBezTo>
                  <a:pt x="5231" y="11213"/>
                  <a:pt x="5226" y="11235"/>
                  <a:pt x="5216" y="11255"/>
                </a:cubicBezTo>
                <a:lnTo>
                  <a:pt x="5964" y="11766"/>
                </a:lnTo>
                <a:cubicBezTo>
                  <a:pt x="5993" y="11708"/>
                  <a:pt x="6031" y="11655"/>
                  <a:pt x="6076" y="11609"/>
                </a:cubicBezTo>
                <a:cubicBezTo>
                  <a:pt x="6182" y="11503"/>
                  <a:pt x="6328" y="11438"/>
                  <a:pt x="6490" y="11438"/>
                </a:cubicBezTo>
                <a:cubicBezTo>
                  <a:pt x="6513" y="11438"/>
                  <a:pt x="6535" y="11439"/>
                  <a:pt x="6558" y="11442"/>
                </a:cubicBezTo>
                <a:close/>
                <a:moveTo>
                  <a:pt x="6854" y="11659"/>
                </a:moveTo>
                <a:cubicBezTo>
                  <a:pt x="6761" y="11566"/>
                  <a:pt x="6632" y="11508"/>
                  <a:pt x="6490" y="11508"/>
                </a:cubicBezTo>
                <a:cubicBezTo>
                  <a:pt x="6348" y="11508"/>
                  <a:pt x="6219" y="11566"/>
                  <a:pt x="6126" y="11659"/>
                </a:cubicBezTo>
                <a:cubicBezTo>
                  <a:pt x="6033" y="11752"/>
                  <a:pt x="5975" y="11881"/>
                  <a:pt x="5975" y="12023"/>
                </a:cubicBezTo>
                <a:cubicBezTo>
                  <a:pt x="5975" y="12165"/>
                  <a:pt x="6033" y="12294"/>
                  <a:pt x="6126" y="12387"/>
                </a:cubicBezTo>
                <a:cubicBezTo>
                  <a:pt x="6219" y="12480"/>
                  <a:pt x="6348" y="12537"/>
                  <a:pt x="6490" y="12537"/>
                </a:cubicBezTo>
                <a:cubicBezTo>
                  <a:pt x="6632" y="12537"/>
                  <a:pt x="6761" y="12480"/>
                  <a:pt x="6854" y="12387"/>
                </a:cubicBezTo>
                <a:cubicBezTo>
                  <a:pt x="6947" y="12294"/>
                  <a:pt x="7004" y="12165"/>
                  <a:pt x="7004" y="12023"/>
                </a:cubicBezTo>
                <a:cubicBezTo>
                  <a:pt x="7004" y="11881"/>
                  <a:pt x="6947" y="11752"/>
                  <a:pt x="6854" y="11659"/>
                </a:cubicBezTo>
                <a:close/>
                <a:moveTo>
                  <a:pt x="9541" y="9116"/>
                </a:moveTo>
                <a:lnTo>
                  <a:pt x="9380" y="9116"/>
                </a:lnTo>
                <a:lnTo>
                  <a:pt x="9380" y="9097"/>
                </a:lnTo>
                <a:lnTo>
                  <a:pt x="9541" y="9097"/>
                </a:lnTo>
                <a:lnTo>
                  <a:pt x="9541" y="9116"/>
                </a:lnTo>
                <a:close/>
                <a:moveTo>
                  <a:pt x="9055" y="9085"/>
                </a:moveTo>
                <a:lnTo>
                  <a:pt x="9055" y="9134"/>
                </a:lnTo>
                <a:lnTo>
                  <a:pt x="9849" y="9135"/>
                </a:lnTo>
                <a:lnTo>
                  <a:pt x="9849" y="9086"/>
                </a:lnTo>
                <a:lnTo>
                  <a:pt x="9055" y="9085"/>
                </a:lnTo>
                <a:close/>
                <a:moveTo>
                  <a:pt x="9742" y="9015"/>
                </a:moveTo>
                <a:lnTo>
                  <a:pt x="9142" y="9015"/>
                </a:lnTo>
                <a:lnTo>
                  <a:pt x="9143" y="8638"/>
                </a:lnTo>
                <a:lnTo>
                  <a:pt x="9743" y="8638"/>
                </a:lnTo>
                <a:lnTo>
                  <a:pt x="9742" y="9015"/>
                </a:lnTo>
                <a:close/>
                <a:moveTo>
                  <a:pt x="9788" y="8593"/>
                </a:moveTo>
                <a:lnTo>
                  <a:pt x="9098" y="8593"/>
                </a:lnTo>
                <a:lnTo>
                  <a:pt x="9097" y="9060"/>
                </a:lnTo>
                <a:lnTo>
                  <a:pt x="9787" y="9060"/>
                </a:lnTo>
                <a:lnTo>
                  <a:pt x="9788" y="8593"/>
                </a:lnTo>
                <a:close/>
                <a:moveTo>
                  <a:pt x="9550" y="8287"/>
                </a:moveTo>
                <a:lnTo>
                  <a:pt x="10195" y="5965"/>
                </a:lnTo>
                <a:cubicBezTo>
                  <a:pt x="10169" y="5954"/>
                  <a:pt x="10147" y="5935"/>
                  <a:pt x="10131" y="5912"/>
                </a:cubicBezTo>
                <a:lnTo>
                  <a:pt x="9282" y="6328"/>
                </a:lnTo>
                <a:cubicBezTo>
                  <a:pt x="9336" y="6417"/>
                  <a:pt x="9368" y="6521"/>
                  <a:pt x="9368" y="6632"/>
                </a:cubicBezTo>
                <a:cubicBezTo>
                  <a:pt x="9368" y="6794"/>
                  <a:pt x="9302" y="6940"/>
                  <a:pt x="9196" y="7046"/>
                </a:cubicBezTo>
                <a:cubicBezTo>
                  <a:pt x="9133" y="7109"/>
                  <a:pt x="9054" y="7158"/>
                  <a:pt x="8967" y="7187"/>
                </a:cubicBezTo>
                <a:lnTo>
                  <a:pt x="9285" y="8303"/>
                </a:lnTo>
                <a:cubicBezTo>
                  <a:pt x="9338" y="8288"/>
                  <a:pt x="9394" y="8279"/>
                  <a:pt x="9452" y="8279"/>
                </a:cubicBezTo>
                <a:cubicBezTo>
                  <a:pt x="9485" y="8279"/>
                  <a:pt x="9518" y="8282"/>
                  <a:pt x="9550" y="8287"/>
                </a:cubicBezTo>
                <a:close/>
                <a:moveTo>
                  <a:pt x="9251" y="8314"/>
                </a:moveTo>
                <a:lnTo>
                  <a:pt x="8933" y="7197"/>
                </a:lnTo>
                <a:cubicBezTo>
                  <a:pt x="8885" y="7210"/>
                  <a:pt x="8835" y="7217"/>
                  <a:pt x="8783" y="7217"/>
                </a:cubicBezTo>
                <a:cubicBezTo>
                  <a:pt x="8621" y="7217"/>
                  <a:pt x="8475" y="7151"/>
                  <a:pt x="8369" y="7046"/>
                </a:cubicBezTo>
                <a:cubicBezTo>
                  <a:pt x="8311" y="6988"/>
                  <a:pt x="8266" y="6918"/>
                  <a:pt x="8236" y="6841"/>
                </a:cubicBezTo>
                <a:lnTo>
                  <a:pt x="7569" y="7168"/>
                </a:lnTo>
                <a:cubicBezTo>
                  <a:pt x="7599" y="7239"/>
                  <a:pt x="7616" y="7317"/>
                  <a:pt x="7616" y="7398"/>
                </a:cubicBezTo>
                <a:cubicBezTo>
                  <a:pt x="7616" y="7560"/>
                  <a:pt x="7550" y="7706"/>
                  <a:pt x="7444" y="7812"/>
                </a:cubicBezTo>
                <a:cubicBezTo>
                  <a:pt x="7338" y="7918"/>
                  <a:pt x="7192" y="7983"/>
                  <a:pt x="7031" y="7983"/>
                </a:cubicBezTo>
                <a:cubicBezTo>
                  <a:pt x="7024" y="7983"/>
                  <a:pt x="7016" y="7983"/>
                  <a:pt x="7009" y="7983"/>
                </a:cubicBezTo>
                <a:lnTo>
                  <a:pt x="6930" y="8642"/>
                </a:lnTo>
                <a:lnTo>
                  <a:pt x="8874" y="8776"/>
                </a:lnTo>
                <a:cubicBezTo>
                  <a:pt x="8893" y="8650"/>
                  <a:pt x="8952" y="8537"/>
                  <a:pt x="9038" y="8450"/>
                </a:cubicBezTo>
                <a:cubicBezTo>
                  <a:pt x="9098" y="8391"/>
                  <a:pt x="9171" y="8344"/>
                  <a:pt x="9251" y="8314"/>
                </a:cubicBezTo>
                <a:close/>
                <a:moveTo>
                  <a:pt x="8869" y="8811"/>
                </a:moveTo>
                <a:lnTo>
                  <a:pt x="6926" y="8677"/>
                </a:lnTo>
                <a:lnTo>
                  <a:pt x="6847" y="9335"/>
                </a:lnTo>
                <a:lnTo>
                  <a:pt x="7395" y="9560"/>
                </a:lnTo>
                <a:cubicBezTo>
                  <a:pt x="7420" y="9516"/>
                  <a:pt x="7466" y="9487"/>
                  <a:pt x="7519" y="9487"/>
                </a:cubicBezTo>
                <a:cubicBezTo>
                  <a:pt x="7572" y="9487"/>
                  <a:pt x="7618" y="9516"/>
                  <a:pt x="7642" y="9558"/>
                </a:cubicBezTo>
                <a:lnTo>
                  <a:pt x="8892" y="9033"/>
                </a:lnTo>
                <a:cubicBezTo>
                  <a:pt x="8876" y="8979"/>
                  <a:pt x="8867" y="8923"/>
                  <a:pt x="8867" y="8864"/>
                </a:cubicBezTo>
                <a:cubicBezTo>
                  <a:pt x="8867" y="8846"/>
                  <a:pt x="8868" y="8828"/>
                  <a:pt x="8869" y="8811"/>
                </a:cubicBezTo>
                <a:close/>
                <a:moveTo>
                  <a:pt x="9816" y="8500"/>
                </a:moveTo>
                <a:cubicBezTo>
                  <a:pt x="9723" y="8407"/>
                  <a:pt x="9594" y="8350"/>
                  <a:pt x="9452" y="8350"/>
                </a:cubicBezTo>
                <a:cubicBezTo>
                  <a:pt x="9310" y="8350"/>
                  <a:pt x="9181" y="8407"/>
                  <a:pt x="9088" y="8500"/>
                </a:cubicBezTo>
                <a:cubicBezTo>
                  <a:pt x="8995" y="8593"/>
                  <a:pt x="8938" y="8722"/>
                  <a:pt x="8938" y="8864"/>
                </a:cubicBezTo>
                <a:cubicBezTo>
                  <a:pt x="8938" y="9006"/>
                  <a:pt x="8995" y="9135"/>
                  <a:pt x="9088" y="9228"/>
                </a:cubicBezTo>
                <a:cubicBezTo>
                  <a:pt x="9181" y="9321"/>
                  <a:pt x="9310" y="9378"/>
                  <a:pt x="9452" y="9378"/>
                </a:cubicBezTo>
                <a:cubicBezTo>
                  <a:pt x="9594" y="9378"/>
                  <a:pt x="9723" y="9321"/>
                  <a:pt x="9816" y="9228"/>
                </a:cubicBezTo>
                <a:cubicBezTo>
                  <a:pt x="9909" y="9135"/>
                  <a:pt x="9966" y="9006"/>
                  <a:pt x="9966" y="8864"/>
                </a:cubicBezTo>
                <a:cubicBezTo>
                  <a:pt x="9966" y="8722"/>
                  <a:pt x="9909" y="8593"/>
                  <a:pt x="9816" y="8500"/>
                </a:cubicBezTo>
                <a:close/>
                <a:moveTo>
                  <a:pt x="6201" y="9847"/>
                </a:moveTo>
                <a:cubicBezTo>
                  <a:pt x="6199" y="9859"/>
                  <a:pt x="6189" y="9868"/>
                  <a:pt x="6179" y="9867"/>
                </a:cubicBezTo>
                <a:lnTo>
                  <a:pt x="5959" y="9831"/>
                </a:lnTo>
                <a:cubicBezTo>
                  <a:pt x="5960" y="9837"/>
                  <a:pt x="5960" y="9843"/>
                  <a:pt x="5959" y="9849"/>
                </a:cubicBezTo>
                <a:cubicBezTo>
                  <a:pt x="5958" y="9859"/>
                  <a:pt x="5953" y="9869"/>
                  <a:pt x="5946" y="9877"/>
                </a:cubicBezTo>
                <a:cubicBezTo>
                  <a:pt x="5940" y="9886"/>
                  <a:pt x="5930" y="9892"/>
                  <a:pt x="5919" y="9896"/>
                </a:cubicBezTo>
                <a:lnTo>
                  <a:pt x="5919" y="9897"/>
                </a:lnTo>
                <a:cubicBezTo>
                  <a:pt x="5930" y="9904"/>
                  <a:pt x="5938" y="9913"/>
                  <a:pt x="5943" y="9923"/>
                </a:cubicBezTo>
                <a:cubicBezTo>
                  <a:pt x="5948" y="9932"/>
                  <a:pt x="5949" y="9944"/>
                  <a:pt x="5947" y="9957"/>
                </a:cubicBezTo>
                <a:cubicBezTo>
                  <a:pt x="5944" y="9976"/>
                  <a:pt x="5935" y="9990"/>
                  <a:pt x="5920" y="10001"/>
                </a:cubicBezTo>
                <a:cubicBezTo>
                  <a:pt x="5906" y="10011"/>
                  <a:pt x="5889" y="10015"/>
                  <a:pt x="5869" y="10011"/>
                </a:cubicBezTo>
                <a:cubicBezTo>
                  <a:pt x="5866" y="10011"/>
                  <a:pt x="5862" y="10010"/>
                  <a:pt x="5859" y="10009"/>
                </a:cubicBezTo>
                <a:lnTo>
                  <a:pt x="5639" y="10101"/>
                </a:lnTo>
                <a:cubicBezTo>
                  <a:pt x="5730" y="10183"/>
                  <a:pt x="5851" y="10232"/>
                  <a:pt x="5983" y="10232"/>
                </a:cubicBezTo>
                <a:cubicBezTo>
                  <a:pt x="6125" y="10232"/>
                  <a:pt x="6254" y="10175"/>
                  <a:pt x="6347" y="10082"/>
                </a:cubicBezTo>
                <a:cubicBezTo>
                  <a:pt x="6440" y="9989"/>
                  <a:pt x="6497" y="9860"/>
                  <a:pt x="6497" y="9718"/>
                </a:cubicBezTo>
                <a:cubicBezTo>
                  <a:pt x="6497" y="9576"/>
                  <a:pt x="6440" y="9447"/>
                  <a:pt x="6347" y="9354"/>
                </a:cubicBezTo>
                <a:cubicBezTo>
                  <a:pt x="6254" y="9261"/>
                  <a:pt x="6125" y="9204"/>
                  <a:pt x="5983" y="9204"/>
                </a:cubicBezTo>
                <a:cubicBezTo>
                  <a:pt x="5841" y="9204"/>
                  <a:pt x="5712" y="9261"/>
                  <a:pt x="5619" y="9354"/>
                </a:cubicBezTo>
                <a:cubicBezTo>
                  <a:pt x="5526" y="9447"/>
                  <a:pt x="5469" y="9576"/>
                  <a:pt x="5469" y="9718"/>
                </a:cubicBezTo>
                <a:cubicBezTo>
                  <a:pt x="5469" y="9847"/>
                  <a:pt x="5516" y="9965"/>
                  <a:pt x="5595" y="10056"/>
                </a:cubicBezTo>
                <a:lnTo>
                  <a:pt x="5812" y="9963"/>
                </a:lnTo>
                <a:cubicBezTo>
                  <a:pt x="5810" y="9955"/>
                  <a:pt x="5810" y="9946"/>
                  <a:pt x="5812" y="9936"/>
                </a:cubicBezTo>
                <a:cubicBezTo>
                  <a:pt x="5814" y="9924"/>
                  <a:pt x="5818" y="9913"/>
                  <a:pt x="5826" y="9904"/>
                </a:cubicBezTo>
                <a:cubicBezTo>
                  <a:pt x="5834" y="9896"/>
                  <a:pt x="5844" y="9889"/>
                  <a:pt x="5856" y="9885"/>
                </a:cubicBezTo>
                <a:lnTo>
                  <a:pt x="5856" y="9884"/>
                </a:lnTo>
                <a:cubicBezTo>
                  <a:pt x="5847" y="9876"/>
                  <a:pt x="5840" y="9868"/>
                  <a:pt x="5836" y="9860"/>
                </a:cubicBezTo>
                <a:cubicBezTo>
                  <a:pt x="5833" y="9852"/>
                  <a:pt x="5832" y="9843"/>
                  <a:pt x="5833" y="9831"/>
                </a:cubicBezTo>
                <a:cubicBezTo>
                  <a:pt x="5835" y="9824"/>
                  <a:pt x="5837" y="9818"/>
                  <a:pt x="5840" y="9812"/>
                </a:cubicBezTo>
                <a:lnTo>
                  <a:pt x="5619" y="9777"/>
                </a:lnTo>
                <a:cubicBezTo>
                  <a:pt x="5609" y="9776"/>
                  <a:pt x="5602" y="9764"/>
                  <a:pt x="5604" y="9751"/>
                </a:cubicBezTo>
                <a:lnTo>
                  <a:pt x="5646" y="9490"/>
                </a:lnTo>
                <a:cubicBezTo>
                  <a:pt x="5648" y="9477"/>
                  <a:pt x="5658" y="9468"/>
                  <a:pt x="5668" y="9470"/>
                </a:cubicBezTo>
                <a:lnTo>
                  <a:pt x="6228" y="9559"/>
                </a:lnTo>
                <a:cubicBezTo>
                  <a:pt x="6238" y="9561"/>
                  <a:pt x="6245" y="9572"/>
                  <a:pt x="6243" y="9585"/>
                </a:cubicBezTo>
                <a:lnTo>
                  <a:pt x="6201" y="9847"/>
                </a:lnTo>
                <a:close/>
                <a:moveTo>
                  <a:pt x="6292" y="9824"/>
                </a:moveTo>
                <a:cubicBezTo>
                  <a:pt x="6290" y="9833"/>
                  <a:pt x="6288" y="9840"/>
                  <a:pt x="6287" y="9840"/>
                </a:cubicBezTo>
                <a:lnTo>
                  <a:pt x="6218" y="9829"/>
                </a:lnTo>
                <a:cubicBezTo>
                  <a:pt x="6216" y="9829"/>
                  <a:pt x="6217" y="9821"/>
                  <a:pt x="6218" y="9812"/>
                </a:cubicBezTo>
                <a:lnTo>
                  <a:pt x="6248" y="9623"/>
                </a:lnTo>
                <a:cubicBezTo>
                  <a:pt x="6250" y="9614"/>
                  <a:pt x="6252" y="9607"/>
                  <a:pt x="6253" y="9607"/>
                </a:cubicBezTo>
                <a:lnTo>
                  <a:pt x="6322" y="9618"/>
                </a:lnTo>
                <a:cubicBezTo>
                  <a:pt x="6323" y="9618"/>
                  <a:pt x="6323" y="9626"/>
                  <a:pt x="6322" y="9635"/>
                </a:cubicBezTo>
                <a:lnTo>
                  <a:pt x="6292" y="9824"/>
                </a:lnTo>
                <a:close/>
                <a:moveTo>
                  <a:pt x="6356" y="9819"/>
                </a:moveTo>
                <a:cubicBezTo>
                  <a:pt x="6355" y="9826"/>
                  <a:pt x="6354" y="9832"/>
                  <a:pt x="6353" y="9832"/>
                </a:cubicBezTo>
                <a:lnTo>
                  <a:pt x="6316" y="9826"/>
                </a:lnTo>
                <a:cubicBezTo>
                  <a:pt x="6315" y="9826"/>
                  <a:pt x="6315" y="9820"/>
                  <a:pt x="6317" y="9812"/>
                </a:cubicBezTo>
                <a:lnTo>
                  <a:pt x="6341" y="9657"/>
                </a:lnTo>
                <a:cubicBezTo>
                  <a:pt x="6342" y="9650"/>
                  <a:pt x="6344" y="9644"/>
                  <a:pt x="6345" y="9644"/>
                </a:cubicBezTo>
                <a:lnTo>
                  <a:pt x="6382" y="9650"/>
                </a:lnTo>
                <a:cubicBezTo>
                  <a:pt x="6383" y="9650"/>
                  <a:pt x="6382" y="9656"/>
                  <a:pt x="6381" y="9664"/>
                </a:cubicBezTo>
                <a:lnTo>
                  <a:pt x="6356" y="9819"/>
                </a:lnTo>
                <a:close/>
                <a:moveTo>
                  <a:pt x="6474" y="10036"/>
                </a:moveTo>
                <a:lnTo>
                  <a:pt x="6711" y="10172"/>
                </a:lnTo>
                <a:lnTo>
                  <a:pt x="6765" y="9716"/>
                </a:lnTo>
                <a:lnTo>
                  <a:pt x="6568" y="9734"/>
                </a:lnTo>
                <a:cubicBezTo>
                  <a:pt x="6565" y="9845"/>
                  <a:pt x="6531" y="9949"/>
                  <a:pt x="6474" y="10036"/>
                </a:cubicBezTo>
                <a:close/>
                <a:moveTo>
                  <a:pt x="6568" y="9699"/>
                </a:moveTo>
                <a:lnTo>
                  <a:pt x="6770" y="9680"/>
                </a:lnTo>
                <a:lnTo>
                  <a:pt x="6808" y="9357"/>
                </a:lnTo>
                <a:lnTo>
                  <a:pt x="4912" y="8581"/>
                </a:lnTo>
                <a:cubicBezTo>
                  <a:pt x="4908" y="8589"/>
                  <a:pt x="4903" y="8596"/>
                  <a:pt x="4898" y="8602"/>
                </a:cubicBezTo>
                <a:lnTo>
                  <a:pt x="5565" y="9309"/>
                </a:lnTo>
                <a:cubicBezTo>
                  <a:pt x="5566" y="9308"/>
                  <a:pt x="5568" y="9306"/>
                  <a:pt x="5569" y="9304"/>
                </a:cubicBezTo>
                <a:cubicBezTo>
                  <a:pt x="5675" y="9199"/>
                  <a:pt x="5821" y="9133"/>
                  <a:pt x="5983" y="9133"/>
                </a:cubicBezTo>
                <a:cubicBezTo>
                  <a:pt x="6144" y="9133"/>
                  <a:pt x="6291" y="9199"/>
                  <a:pt x="6397" y="9304"/>
                </a:cubicBezTo>
                <a:cubicBezTo>
                  <a:pt x="6498" y="9406"/>
                  <a:pt x="6563" y="9545"/>
                  <a:pt x="6568" y="9699"/>
                </a:cubicBezTo>
                <a:close/>
                <a:moveTo>
                  <a:pt x="4877" y="6938"/>
                </a:moveTo>
                <a:lnTo>
                  <a:pt x="4877" y="6896"/>
                </a:lnTo>
                <a:cubicBezTo>
                  <a:pt x="4877" y="6866"/>
                  <a:pt x="4850" y="6841"/>
                  <a:pt x="4817" y="6841"/>
                </a:cubicBezTo>
                <a:lnTo>
                  <a:pt x="4817" y="6841"/>
                </a:lnTo>
                <a:cubicBezTo>
                  <a:pt x="4784" y="6841"/>
                  <a:pt x="4756" y="6866"/>
                  <a:pt x="4756" y="6896"/>
                </a:cubicBezTo>
                <a:lnTo>
                  <a:pt x="4756" y="6938"/>
                </a:lnTo>
                <a:lnTo>
                  <a:pt x="4877" y="6938"/>
                </a:lnTo>
                <a:close/>
                <a:moveTo>
                  <a:pt x="4743" y="6837"/>
                </a:moveTo>
                <a:cubicBezTo>
                  <a:pt x="4757" y="6824"/>
                  <a:pt x="4780" y="6815"/>
                  <a:pt x="4804" y="6815"/>
                </a:cubicBezTo>
                <a:lnTo>
                  <a:pt x="4830" y="6815"/>
                </a:lnTo>
                <a:cubicBezTo>
                  <a:pt x="4874" y="6815"/>
                  <a:pt x="4910" y="6843"/>
                  <a:pt x="4910" y="6877"/>
                </a:cubicBezTo>
                <a:lnTo>
                  <a:pt x="4910" y="6939"/>
                </a:lnTo>
                <a:cubicBezTo>
                  <a:pt x="4921" y="6941"/>
                  <a:pt x="4929" y="6951"/>
                  <a:pt x="4929" y="6963"/>
                </a:cubicBezTo>
                <a:lnTo>
                  <a:pt x="4929" y="7085"/>
                </a:lnTo>
                <a:cubicBezTo>
                  <a:pt x="4929" y="7099"/>
                  <a:pt x="4918" y="7110"/>
                  <a:pt x="4904" y="7110"/>
                </a:cubicBezTo>
                <a:lnTo>
                  <a:pt x="4731" y="7110"/>
                </a:lnTo>
                <a:cubicBezTo>
                  <a:pt x="4718" y="7110"/>
                  <a:pt x="4707" y="7099"/>
                  <a:pt x="4707" y="7085"/>
                </a:cubicBezTo>
                <a:lnTo>
                  <a:pt x="4707" y="7050"/>
                </a:lnTo>
                <a:lnTo>
                  <a:pt x="4614" y="7050"/>
                </a:lnTo>
                <a:lnTo>
                  <a:pt x="4614" y="6874"/>
                </a:lnTo>
                <a:lnTo>
                  <a:pt x="4471" y="6874"/>
                </a:lnTo>
                <a:lnTo>
                  <a:pt x="4471" y="7050"/>
                </a:lnTo>
                <a:lnTo>
                  <a:pt x="4342" y="7050"/>
                </a:lnTo>
                <a:lnTo>
                  <a:pt x="4342" y="6747"/>
                </a:lnTo>
                <a:lnTo>
                  <a:pt x="4542" y="6594"/>
                </a:lnTo>
                <a:lnTo>
                  <a:pt x="4743" y="6747"/>
                </a:lnTo>
                <a:lnTo>
                  <a:pt x="4743" y="6837"/>
                </a:lnTo>
                <a:close/>
                <a:moveTo>
                  <a:pt x="4845" y="7006"/>
                </a:moveTo>
                <a:cubicBezTo>
                  <a:pt x="4845" y="6991"/>
                  <a:pt x="4833" y="6979"/>
                  <a:pt x="4818" y="6979"/>
                </a:cubicBezTo>
                <a:cubicBezTo>
                  <a:pt x="4803" y="6979"/>
                  <a:pt x="4791" y="6991"/>
                  <a:pt x="4791" y="7006"/>
                </a:cubicBezTo>
                <a:cubicBezTo>
                  <a:pt x="4791" y="7018"/>
                  <a:pt x="4798" y="7026"/>
                  <a:pt x="4808" y="7030"/>
                </a:cubicBezTo>
                <a:lnTo>
                  <a:pt x="4809" y="7062"/>
                </a:lnTo>
                <a:cubicBezTo>
                  <a:pt x="4809" y="7066"/>
                  <a:pt x="4812" y="7069"/>
                  <a:pt x="4816" y="7069"/>
                </a:cubicBezTo>
                <a:lnTo>
                  <a:pt x="4825" y="7069"/>
                </a:lnTo>
                <a:cubicBezTo>
                  <a:pt x="4828" y="7069"/>
                  <a:pt x="4827" y="7046"/>
                  <a:pt x="4827" y="7042"/>
                </a:cubicBezTo>
                <a:cubicBezTo>
                  <a:pt x="4827" y="7042"/>
                  <a:pt x="4826" y="7029"/>
                  <a:pt x="4830" y="7029"/>
                </a:cubicBezTo>
                <a:cubicBezTo>
                  <a:pt x="4842" y="7029"/>
                  <a:pt x="4845" y="7006"/>
                  <a:pt x="4845" y="7006"/>
                </a:cubicBezTo>
                <a:close/>
                <a:moveTo>
                  <a:pt x="4278" y="6754"/>
                </a:moveTo>
                <a:lnTo>
                  <a:pt x="4206" y="6665"/>
                </a:lnTo>
                <a:lnTo>
                  <a:pt x="4542" y="6408"/>
                </a:lnTo>
                <a:lnTo>
                  <a:pt x="4643" y="6486"/>
                </a:lnTo>
                <a:lnTo>
                  <a:pt x="4643" y="6452"/>
                </a:lnTo>
                <a:lnTo>
                  <a:pt x="4769" y="6452"/>
                </a:lnTo>
                <a:lnTo>
                  <a:pt x="4769" y="6581"/>
                </a:lnTo>
                <a:lnTo>
                  <a:pt x="4878" y="6665"/>
                </a:lnTo>
                <a:lnTo>
                  <a:pt x="4809" y="6753"/>
                </a:lnTo>
                <a:lnTo>
                  <a:pt x="4542" y="6548"/>
                </a:lnTo>
                <a:lnTo>
                  <a:pt x="4278" y="6754"/>
                </a:lnTo>
                <a:close/>
                <a:moveTo>
                  <a:pt x="4645" y="7339"/>
                </a:moveTo>
                <a:lnTo>
                  <a:pt x="4786" y="8370"/>
                </a:lnTo>
                <a:cubicBezTo>
                  <a:pt x="4787" y="8370"/>
                  <a:pt x="4788" y="8370"/>
                  <a:pt x="4788" y="8370"/>
                </a:cubicBezTo>
                <a:cubicBezTo>
                  <a:pt x="4838" y="8370"/>
                  <a:pt x="4882" y="8396"/>
                  <a:pt x="4907" y="8434"/>
                </a:cubicBezTo>
                <a:lnTo>
                  <a:pt x="6503" y="7652"/>
                </a:lnTo>
                <a:cubicBezTo>
                  <a:pt x="6466" y="7575"/>
                  <a:pt x="6446" y="7489"/>
                  <a:pt x="6446" y="7398"/>
                </a:cubicBezTo>
                <a:cubicBezTo>
                  <a:pt x="6446" y="7245"/>
                  <a:pt x="6505" y="7104"/>
                  <a:pt x="6603" y="7000"/>
                </a:cubicBezTo>
                <a:lnTo>
                  <a:pt x="6578" y="6975"/>
                </a:lnTo>
                <a:cubicBezTo>
                  <a:pt x="6554" y="6994"/>
                  <a:pt x="6523" y="7005"/>
                  <a:pt x="6491" y="7005"/>
                </a:cubicBezTo>
                <a:cubicBezTo>
                  <a:pt x="6417" y="7005"/>
                  <a:pt x="6357" y="6950"/>
                  <a:pt x="6349" y="6878"/>
                </a:cubicBezTo>
                <a:lnTo>
                  <a:pt x="5144" y="6856"/>
                </a:lnTo>
                <a:cubicBezTo>
                  <a:pt x="5124" y="6979"/>
                  <a:pt x="5065" y="7088"/>
                  <a:pt x="4981" y="7173"/>
                </a:cubicBezTo>
                <a:cubicBezTo>
                  <a:pt x="4893" y="7261"/>
                  <a:pt x="4776" y="7321"/>
                  <a:pt x="4645" y="7339"/>
                </a:cubicBezTo>
                <a:close/>
                <a:moveTo>
                  <a:pt x="5149" y="6821"/>
                </a:moveTo>
                <a:lnTo>
                  <a:pt x="6350" y="6843"/>
                </a:lnTo>
                <a:cubicBezTo>
                  <a:pt x="6360" y="6774"/>
                  <a:pt x="6419" y="6722"/>
                  <a:pt x="6491" y="6722"/>
                </a:cubicBezTo>
                <a:cubicBezTo>
                  <a:pt x="6524" y="6722"/>
                  <a:pt x="6555" y="6733"/>
                  <a:pt x="6580" y="6753"/>
                </a:cubicBezTo>
                <a:lnTo>
                  <a:pt x="7290" y="6069"/>
                </a:lnTo>
                <a:lnTo>
                  <a:pt x="5147" y="6678"/>
                </a:lnTo>
                <a:cubicBezTo>
                  <a:pt x="5150" y="6705"/>
                  <a:pt x="5152" y="6732"/>
                  <a:pt x="5152" y="6759"/>
                </a:cubicBezTo>
                <a:cubicBezTo>
                  <a:pt x="5152" y="6780"/>
                  <a:pt x="5151" y="6800"/>
                  <a:pt x="5149" y="6821"/>
                </a:cubicBezTo>
                <a:close/>
                <a:moveTo>
                  <a:pt x="5141" y="6643"/>
                </a:moveTo>
                <a:lnTo>
                  <a:pt x="7344" y="6017"/>
                </a:lnTo>
                <a:lnTo>
                  <a:pt x="7992" y="5394"/>
                </a:lnTo>
                <a:cubicBezTo>
                  <a:pt x="7971" y="5378"/>
                  <a:pt x="7951" y="5360"/>
                  <a:pt x="7933" y="5342"/>
                </a:cubicBezTo>
                <a:cubicBezTo>
                  <a:pt x="7919" y="5328"/>
                  <a:pt x="7906" y="5314"/>
                  <a:pt x="7894" y="5299"/>
                </a:cubicBezTo>
                <a:lnTo>
                  <a:pt x="5125" y="6583"/>
                </a:lnTo>
                <a:cubicBezTo>
                  <a:pt x="5132" y="6603"/>
                  <a:pt x="5137" y="6623"/>
                  <a:pt x="5141" y="6643"/>
                </a:cubicBezTo>
                <a:close/>
                <a:moveTo>
                  <a:pt x="5114" y="6550"/>
                </a:moveTo>
                <a:lnTo>
                  <a:pt x="7872" y="5271"/>
                </a:lnTo>
                <a:cubicBezTo>
                  <a:pt x="7802" y="5175"/>
                  <a:pt x="7761" y="5056"/>
                  <a:pt x="7761" y="4928"/>
                </a:cubicBezTo>
                <a:cubicBezTo>
                  <a:pt x="7761" y="4767"/>
                  <a:pt x="7827" y="4621"/>
                  <a:pt x="7933" y="4515"/>
                </a:cubicBezTo>
                <a:cubicBezTo>
                  <a:pt x="7966" y="4481"/>
                  <a:pt x="8004" y="4452"/>
                  <a:pt x="8044" y="4428"/>
                </a:cubicBezTo>
                <a:lnTo>
                  <a:pt x="7844" y="3996"/>
                </a:lnTo>
                <a:cubicBezTo>
                  <a:pt x="7780" y="4020"/>
                  <a:pt x="7711" y="4033"/>
                  <a:pt x="7638" y="4033"/>
                </a:cubicBezTo>
                <a:cubicBezTo>
                  <a:pt x="7477" y="4033"/>
                  <a:pt x="7331" y="3968"/>
                  <a:pt x="7225" y="3862"/>
                </a:cubicBezTo>
                <a:cubicBezTo>
                  <a:pt x="7172" y="3809"/>
                  <a:pt x="7130" y="3747"/>
                  <a:pt x="7100" y="3678"/>
                </a:cubicBezTo>
                <a:lnTo>
                  <a:pt x="5989" y="4111"/>
                </a:lnTo>
                <a:lnTo>
                  <a:pt x="4872" y="6260"/>
                </a:lnTo>
                <a:cubicBezTo>
                  <a:pt x="4912" y="6284"/>
                  <a:pt x="4948" y="6313"/>
                  <a:pt x="4981" y="6345"/>
                </a:cubicBezTo>
                <a:cubicBezTo>
                  <a:pt x="5039" y="6403"/>
                  <a:pt x="5084" y="6472"/>
                  <a:pt x="5114" y="6550"/>
                </a:cubicBezTo>
                <a:close/>
                <a:moveTo>
                  <a:pt x="4842" y="6242"/>
                </a:moveTo>
                <a:lnTo>
                  <a:pt x="5939" y="4130"/>
                </a:lnTo>
                <a:lnTo>
                  <a:pt x="5548" y="4282"/>
                </a:lnTo>
                <a:cubicBezTo>
                  <a:pt x="5553" y="4312"/>
                  <a:pt x="5555" y="4342"/>
                  <a:pt x="5555" y="4373"/>
                </a:cubicBezTo>
                <a:cubicBezTo>
                  <a:pt x="5555" y="4535"/>
                  <a:pt x="5490" y="4681"/>
                  <a:pt x="5384" y="4787"/>
                </a:cubicBezTo>
                <a:cubicBezTo>
                  <a:pt x="5278" y="4893"/>
                  <a:pt x="5132" y="4958"/>
                  <a:pt x="4971" y="4958"/>
                </a:cubicBezTo>
                <a:cubicBezTo>
                  <a:pt x="4945" y="4958"/>
                  <a:pt x="4921" y="4957"/>
                  <a:pt x="4896" y="4953"/>
                </a:cubicBezTo>
                <a:lnTo>
                  <a:pt x="4685" y="6186"/>
                </a:lnTo>
                <a:cubicBezTo>
                  <a:pt x="4741" y="6197"/>
                  <a:pt x="4793" y="6216"/>
                  <a:pt x="4842" y="6242"/>
                </a:cubicBezTo>
                <a:close/>
                <a:moveTo>
                  <a:pt x="4651" y="6180"/>
                </a:moveTo>
                <a:lnTo>
                  <a:pt x="4861" y="4948"/>
                </a:lnTo>
                <a:cubicBezTo>
                  <a:pt x="4744" y="4926"/>
                  <a:pt x="4638" y="4868"/>
                  <a:pt x="4557" y="4787"/>
                </a:cubicBezTo>
                <a:cubicBezTo>
                  <a:pt x="4451" y="4681"/>
                  <a:pt x="4386" y="4535"/>
                  <a:pt x="4386" y="4373"/>
                </a:cubicBezTo>
                <a:cubicBezTo>
                  <a:pt x="4386" y="4308"/>
                  <a:pt x="4396" y="4244"/>
                  <a:pt x="4416" y="4186"/>
                </a:cubicBezTo>
                <a:lnTo>
                  <a:pt x="3806" y="3814"/>
                </a:lnTo>
                <a:cubicBezTo>
                  <a:pt x="3784" y="3847"/>
                  <a:pt x="3759" y="3877"/>
                  <a:pt x="3732" y="3905"/>
                </a:cubicBezTo>
                <a:cubicBezTo>
                  <a:pt x="3626" y="4011"/>
                  <a:pt x="3480" y="4076"/>
                  <a:pt x="3318" y="4076"/>
                </a:cubicBezTo>
                <a:cubicBezTo>
                  <a:pt x="3195" y="4076"/>
                  <a:pt x="3081" y="4038"/>
                  <a:pt x="2987" y="3974"/>
                </a:cubicBezTo>
                <a:lnTo>
                  <a:pt x="2476" y="4938"/>
                </a:lnTo>
                <a:cubicBezTo>
                  <a:pt x="2512" y="4963"/>
                  <a:pt x="2536" y="5006"/>
                  <a:pt x="2536" y="5054"/>
                </a:cubicBezTo>
                <a:cubicBezTo>
                  <a:pt x="2536" y="5082"/>
                  <a:pt x="2528" y="5108"/>
                  <a:pt x="2514" y="5130"/>
                </a:cubicBezTo>
                <a:cubicBezTo>
                  <a:pt x="3039" y="5560"/>
                  <a:pt x="3565" y="5991"/>
                  <a:pt x="4090" y="6421"/>
                </a:cubicBezTo>
                <a:cubicBezTo>
                  <a:pt x="4109" y="6394"/>
                  <a:pt x="4130" y="6369"/>
                  <a:pt x="4154" y="6345"/>
                </a:cubicBezTo>
                <a:cubicBezTo>
                  <a:pt x="4260" y="6240"/>
                  <a:pt x="4406" y="6174"/>
                  <a:pt x="4567" y="6174"/>
                </a:cubicBezTo>
                <a:cubicBezTo>
                  <a:pt x="4596" y="6174"/>
                  <a:pt x="4623" y="6176"/>
                  <a:pt x="4651" y="6180"/>
                </a:cubicBezTo>
                <a:close/>
                <a:moveTo>
                  <a:pt x="4931" y="6395"/>
                </a:moveTo>
                <a:cubicBezTo>
                  <a:pt x="4838" y="6302"/>
                  <a:pt x="4710" y="6245"/>
                  <a:pt x="4567" y="6245"/>
                </a:cubicBezTo>
                <a:cubicBezTo>
                  <a:pt x="4425" y="6245"/>
                  <a:pt x="4297" y="6302"/>
                  <a:pt x="4204" y="6395"/>
                </a:cubicBezTo>
                <a:cubicBezTo>
                  <a:pt x="4111" y="6488"/>
                  <a:pt x="4053" y="6617"/>
                  <a:pt x="4053" y="6759"/>
                </a:cubicBezTo>
                <a:cubicBezTo>
                  <a:pt x="4053" y="6901"/>
                  <a:pt x="4111" y="7030"/>
                  <a:pt x="4204" y="7123"/>
                </a:cubicBezTo>
                <a:cubicBezTo>
                  <a:pt x="4297" y="7216"/>
                  <a:pt x="4425" y="7273"/>
                  <a:pt x="4567" y="7273"/>
                </a:cubicBezTo>
                <a:cubicBezTo>
                  <a:pt x="4710" y="7273"/>
                  <a:pt x="4838" y="7216"/>
                  <a:pt x="4931" y="7123"/>
                </a:cubicBezTo>
                <a:cubicBezTo>
                  <a:pt x="5024" y="7030"/>
                  <a:pt x="5082" y="6901"/>
                  <a:pt x="5082" y="6759"/>
                </a:cubicBezTo>
                <a:cubicBezTo>
                  <a:pt x="5082" y="6617"/>
                  <a:pt x="5024" y="6488"/>
                  <a:pt x="4931" y="6395"/>
                </a:cubicBezTo>
                <a:close/>
                <a:moveTo>
                  <a:pt x="7217" y="7538"/>
                </a:moveTo>
                <a:cubicBezTo>
                  <a:pt x="7217" y="7538"/>
                  <a:pt x="7122" y="7670"/>
                  <a:pt x="7044" y="7715"/>
                </a:cubicBezTo>
                <a:lnTo>
                  <a:pt x="7044" y="7378"/>
                </a:lnTo>
                <a:lnTo>
                  <a:pt x="7292" y="7378"/>
                </a:lnTo>
                <a:cubicBezTo>
                  <a:pt x="7277" y="7430"/>
                  <a:pt x="7254" y="7486"/>
                  <a:pt x="7217" y="7538"/>
                </a:cubicBezTo>
                <a:close/>
                <a:moveTo>
                  <a:pt x="7037" y="7720"/>
                </a:moveTo>
                <a:cubicBezTo>
                  <a:pt x="7035" y="7721"/>
                  <a:pt x="7033" y="7722"/>
                  <a:pt x="7031" y="7722"/>
                </a:cubicBezTo>
                <a:lnTo>
                  <a:pt x="7031" y="7722"/>
                </a:lnTo>
                <a:cubicBezTo>
                  <a:pt x="7000" y="7708"/>
                  <a:pt x="6966" y="7678"/>
                  <a:pt x="6935" y="7646"/>
                </a:cubicBezTo>
                <a:cubicBezTo>
                  <a:pt x="6963" y="7674"/>
                  <a:pt x="6998" y="7702"/>
                  <a:pt x="7037" y="7720"/>
                </a:cubicBezTo>
                <a:close/>
                <a:moveTo>
                  <a:pt x="6893" y="7599"/>
                </a:moveTo>
                <a:cubicBezTo>
                  <a:pt x="6864" y="7565"/>
                  <a:pt x="6845" y="7537"/>
                  <a:pt x="6845" y="7537"/>
                </a:cubicBezTo>
                <a:cubicBezTo>
                  <a:pt x="6824" y="7508"/>
                  <a:pt x="6807" y="7477"/>
                  <a:pt x="6793" y="7445"/>
                </a:cubicBezTo>
                <a:cubicBezTo>
                  <a:pt x="6811" y="7484"/>
                  <a:pt x="6835" y="7520"/>
                  <a:pt x="6863" y="7558"/>
                </a:cubicBezTo>
                <a:cubicBezTo>
                  <a:pt x="6863" y="7558"/>
                  <a:pt x="6874" y="7575"/>
                  <a:pt x="6893" y="7599"/>
                </a:cubicBezTo>
                <a:close/>
                <a:moveTo>
                  <a:pt x="6773" y="7390"/>
                </a:moveTo>
                <a:cubicBezTo>
                  <a:pt x="6737" y="7277"/>
                  <a:pt x="6743" y="7180"/>
                  <a:pt x="6743" y="7180"/>
                </a:cubicBezTo>
                <a:cubicBezTo>
                  <a:pt x="6952" y="7189"/>
                  <a:pt x="7031" y="7075"/>
                  <a:pt x="7031" y="7075"/>
                </a:cubicBezTo>
                <a:lnTo>
                  <a:pt x="7031" y="7075"/>
                </a:lnTo>
                <a:cubicBezTo>
                  <a:pt x="7031" y="7075"/>
                  <a:pt x="7035" y="7081"/>
                  <a:pt x="7044" y="7091"/>
                </a:cubicBezTo>
                <a:lnTo>
                  <a:pt x="7044" y="7378"/>
                </a:lnTo>
                <a:lnTo>
                  <a:pt x="6770" y="7378"/>
                </a:lnTo>
                <a:cubicBezTo>
                  <a:pt x="6771" y="7382"/>
                  <a:pt x="6772" y="7386"/>
                  <a:pt x="6773" y="7390"/>
                </a:cubicBezTo>
                <a:close/>
                <a:moveTo>
                  <a:pt x="7358" y="7150"/>
                </a:moveTo>
                <a:cubicBezTo>
                  <a:pt x="7121" y="7161"/>
                  <a:pt x="7031" y="7030"/>
                  <a:pt x="7031" y="7030"/>
                </a:cubicBezTo>
                <a:lnTo>
                  <a:pt x="7031" y="7030"/>
                </a:lnTo>
                <a:cubicBezTo>
                  <a:pt x="7031" y="7030"/>
                  <a:pt x="6941" y="7161"/>
                  <a:pt x="6704" y="7150"/>
                </a:cubicBezTo>
                <a:cubicBezTo>
                  <a:pt x="6704" y="7150"/>
                  <a:pt x="6690" y="7377"/>
                  <a:pt x="6819" y="7557"/>
                </a:cubicBezTo>
                <a:cubicBezTo>
                  <a:pt x="6819" y="7557"/>
                  <a:pt x="6940" y="7726"/>
                  <a:pt x="7031" y="7767"/>
                </a:cubicBezTo>
                <a:lnTo>
                  <a:pt x="7031" y="7767"/>
                </a:lnTo>
                <a:cubicBezTo>
                  <a:pt x="7122" y="7726"/>
                  <a:pt x="7242" y="7557"/>
                  <a:pt x="7242" y="7557"/>
                </a:cubicBezTo>
                <a:cubicBezTo>
                  <a:pt x="7372" y="7377"/>
                  <a:pt x="7358" y="7150"/>
                  <a:pt x="7358" y="7150"/>
                </a:cubicBezTo>
                <a:close/>
                <a:moveTo>
                  <a:pt x="7031" y="6814"/>
                </a:moveTo>
                <a:cubicBezTo>
                  <a:pt x="7192" y="6814"/>
                  <a:pt x="7338" y="6879"/>
                  <a:pt x="7444" y="6985"/>
                </a:cubicBezTo>
                <a:cubicBezTo>
                  <a:pt x="7488" y="7029"/>
                  <a:pt x="7526" y="7080"/>
                  <a:pt x="7554" y="7136"/>
                </a:cubicBezTo>
                <a:lnTo>
                  <a:pt x="8225" y="6808"/>
                </a:lnTo>
                <a:cubicBezTo>
                  <a:pt x="8207" y="6752"/>
                  <a:pt x="8198" y="6693"/>
                  <a:pt x="8198" y="6632"/>
                </a:cubicBezTo>
                <a:cubicBezTo>
                  <a:pt x="8198" y="6471"/>
                  <a:pt x="8263" y="6324"/>
                  <a:pt x="8369" y="6218"/>
                </a:cubicBezTo>
                <a:cubicBezTo>
                  <a:pt x="8436" y="6151"/>
                  <a:pt x="8520" y="6100"/>
                  <a:pt x="8613" y="6072"/>
                </a:cubicBezTo>
                <a:lnTo>
                  <a:pt x="8513" y="5721"/>
                </a:lnTo>
                <a:lnTo>
                  <a:pt x="7362" y="6049"/>
                </a:lnTo>
                <a:cubicBezTo>
                  <a:pt x="7109" y="6292"/>
                  <a:pt x="6857" y="6535"/>
                  <a:pt x="6604" y="6778"/>
                </a:cubicBezTo>
                <a:cubicBezTo>
                  <a:pt x="6622" y="6802"/>
                  <a:pt x="6632" y="6831"/>
                  <a:pt x="6632" y="6863"/>
                </a:cubicBezTo>
                <a:cubicBezTo>
                  <a:pt x="6632" y="6896"/>
                  <a:pt x="6621" y="6926"/>
                  <a:pt x="6603" y="6950"/>
                </a:cubicBezTo>
                <a:lnTo>
                  <a:pt x="6627" y="6975"/>
                </a:lnTo>
                <a:cubicBezTo>
                  <a:pt x="6732" y="6875"/>
                  <a:pt x="6874" y="6814"/>
                  <a:pt x="7031" y="6814"/>
                </a:cubicBezTo>
                <a:close/>
                <a:moveTo>
                  <a:pt x="6974" y="7981"/>
                </a:moveTo>
                <a:cubicBezTo>
                  <a:pt x="6835" y="7967"/>
                  <a:pt x="6710" y="7905"/>
                  <a:pt x="6617" y="7812"/>
                </a:cubicBezTo>
                <a:cubicBezTo>
                  <a:pt x="6579" y="7774"/>
                  <a:pt x="6546" y="7730"/>
                  <a:pt x="6519" y="7683"/>
                </a:cubicBezTo>
                <a:lnTo>
                  <a:pt x="4922" y="8466"/>
                </a:lnTo>
                <a:cubicBezTo>
                  <a:pt x="4926" y="8478"/>
                  <a:pt x="4929" y="8491"/>
                  <a:pt x="4930" y="8504"/>
                </a:cubicBezTo>
                <a:lnTo>
                  <a:pt x="6895" y="8640"/>
                </a:lnTo>
                <a:lnTo>
                  <a:pt x="6974" y="7981"/>
                </a:lnTo>
                <a:close/>
                <a:moveTo>
                  <a:pt x="7394" y="7035"/>
                </a:moveTo>
                <a:cubicBezTo>
                  <a:pt x="7301" y="6942"/>
                  <a:pt x="7173" y="6884"/>
                  <a:pt x="7031" y="6884"/>
                </a:cubicBezTo>
                <a:cubicBezTo>
                  <a:pt x="6889" y="6884"/>
                  <a:pt x="6760" y="6942"/>
                  <a:pt x="6667" y="7035"/>
                </a:cubicBezTo>
                <a:cubicBezTo>
                  <a:pt x="6574" y="7128"/>
                  <a:pt x="6516" y="7256"/>
                  <a:pt x="6516" y="7398"/>
                </a:cubicBezTo>
                <a:cubicBezTo>
                  <a:pt x="6516" y="7541"/>
                  <a:pt x="6574" y="7669"/>
                  <a:pt x="6667" y="7762"/>
                </a:cubicBezTo>
                <a:cubicBezTo>
                  <a:pt x="6760" y="7855"/>
                  <a:pt x="6889" y="7913"/>
                  <a:pt x="7031" y="7913"/>
                </a:cubicBezTo>
                <a:cubicBezTo>
                  <a:pt x="7173" y="7913"/>
                  <a:pt x="7301" y="7855"/>
                  <a:pt x="7394" y="7762"/>
                </a:cubicBezTo>
                <a:cubicBezTo>
                  <a:pt x="7488" y="7669"/>
                  <a:pt x="7545" y="7541"/>
                  <a:pt x="7545" y="7398"/>
                </a:cubicBezTo>
                <a:cubicBezTo>
                  <a:pt x="7545" y="7256"/>
                  <a:pt x="7488" y="7128"/>
                  <a:pt x="7394" y="7035"/>
                </a:cubicBezTo>
                <a:close/>
                <a:moveTo>
                  <a:pt x="9107" y="6418"/>
                </a:moveTo>
                <a:lnTo>
                  <a:pt x="9107" y="6373"/>
                </a:lnTo>
                <a:cubicBezTo>
                  <a:pt x="9106" y="6315"/>
                  <a:pt x="9059" y="6268"/>
                  <a:pt x="9002" y="6269"/>
                </a:cubicBezTo>
                <a:lnTo>
                  <a:pt x="8559" y="6271"/>
                </a:lnTo>
                <a:cubicBezTo>
                  <a:pt x="8502" y="6272"/>
                  <a:pt x="8455" y="6319"/>
                  <a:pt x="8455" y="6377"/>
                </a:cubicBezTo>
                <a:lnTo>
                  <a:pt x="8456" y="6422"/>
                </a:lnTo>
                <a:lnTo>
                  <a:pt x="9107" y="6418"/>
                </a:lnTo>
                <a:close/>
                <a:moveTo>
                  <a:pt x="8856" y="6545"/>
                </a:moveTo>
                <a:cubicBezTo>
                  <a:pt x="8844" y="6540"/>
                  <a:pt x="8831" y="6536"/>
                  <a:pt x="8817" y="6534"/>
                </a:cubicBezTo>
                <a:cubicBezTo>
                  <a:pt x="8806" y="6532"/>
                  <a:pt x="8795" y="6531"/>
                  <a:pt x="8783" y="6531"/>
                </a:cubicBezTo>
                <a:cubicBezTo>
                  <a:pt x="8772" y="6531"/>
                  <a:pt x="8761" y="6532"/>
                  <a:pt x="8750" y="6534"/>
                </a:cubicBezTo>
                <a:cubicBezTo>
                  <a:pt x="8736" y="6537"/>
                  <a:pt x="8723" y="6540"/>
                  <a:pt x="8711" y="6546"/>
                </a:cubicBezTo>
                <a:cubicBezTo>
                  <a:pt x="8646" y="6574"/>
                  <a:pt x="8600" y="6638"/>
                  <a:pt x="8600" y="6713"/>
                </a:cubicBezTo>
                <a:cubicBezTo>
                  <a:pt x="8601" y="6813"/>
                  <a:pt x="8684" y="6894"/>
                  <a:pt x="8786" y="6893"/>
                </a:cubicBezTo>
                <a:cubicBezTo>
                  <a:pt x="8876" y="6892"/>
                  <a:pt x="8951" y="6828"/>
                  <a:pt x="8966" y="6743"/>
                </a:cubicBezTo>
                <a:lnTo>
                  <a:pt x="8913" y="6743"/>
                </a:lnTo>
                <a:cubicBezTo>
                  <a:pt x="8913" y="6743"/>
                  <a:pt x="8912" y="6743"/>
                  <a:pt x="8912" y="6743"/>
                </a:cubicBezTo>
                <a:cubicBezTo>
                  <a:pt x="8898" y="6799"/>
                  <a:pt x="8847" y="6840"/>
                  <a:pt x="8785" y="6841"/>
                </a:cubicBezTo>
                <a:cubicBezTo>
                  <a:pt x="8713" y="6841"/>
                  <a:pt x="8654" y="6784"/>
                  <a:pt x="8653" y="6713"/>
                </a:cubicBezTo>
                <a:cubicBezTo>
                  <a:pt x="8653" y="6642"/>
                  <a:pt x="8711" y="6584"/>
                  <a:pt x="8784" y="6583"/>
                </a:cubicBezTo>
                <a:cubicBezTo>
                  <a:pt x="8845" y="6583"/>
                  <a:pt x="8897" y="6624"/>
                  <a:pt x="8912" y="6679"/>
                </a:cubicBezTo>
                <a:cubicBezTo>
                  <a:pt x="8912" y="6679"/>
                  <a:pt x="8912" y="6679"/>
                  <a:pt x="8913" y="6679"/>
                </a:cubicBezTo>
                <a:lnTo>
                  <a:pt x="8966" y="6679"/>
                </a:lnTo>
                <a:cubicBezTo>
                  <a:pt x="8954" y="6618"/>
                  <a:pt x="8912" y="6568"/>
                  <a:pt x="8856" y="6545"/>
                </a:cubicBezTo>
                <a:close/>
                <a:moveTo>
                  <a:pt x="8784" y="6905"/>
                </a:moveTo>
                <a:cubicBezTo>
                  <a:pt x="8678" y="6906"/>
                  <a:pt x="8590" y="6820"/>
                  <a:pt x="8590" y="6713"/>
                </a:cubicBezTo>
                <a:cubicBezTo>
                  <a:pt x="8589" y="6606"/>
                  <a:pt x="8675" y="6519"/>
                  <a:pt x="8782" y="6519"/>
                </a:cubicBezTo>
                <a:cubicBezTo>
                  <a:pt x="8889" y="6518"/>
                  <a:pt x="8976" y="6604"/>
                  <a:pt x="8977" y="6711"/>
                </a:cubicBezTo>
                <a:cubicBezTo>
                  <a:pt x="8977" y="6818"/>
                  <a:pt x="8891" y="6905"/>
                  <a:pt x="8784" y="6905"/>
                </a:cubicBezTo>
                <a:close/>
                <a:moveTo>
                  <a:pt x="8456" y="6432"/>
                </a:moveTo>
                <a:lnTo>
                  <a:pt x="8459" y="6892"/>
                </a:lnTo>
                <a:cubicBezTo>
                  <a:pt x="8459" y="6949"/>
                  <a:pt x="8506" y="6996"/>
                  <a:pt x="8564" y="6995"/>
                </a:cubicBezTo>
                <a:lnTo>
                  <a:pt x="9006" y="6993"/>
                </a:lnTo>
                <a:cubicBezTo>
                  <a:pt x="9064" y="6992"/>
                  <a:pt x="9110" y="6945"/>
                  <a:pt x="9110" y="6888"/>
                </a:cubicBezTo>
                <a:lnTo>
                  <a:pt x="9107" y="6428"/>
                </a:lnTo>
                <a:lnTo>
                  <a:pt x="8456" y="6432"/>
                </a:lnTo>
                <a:close/>
                <a:moveTo>
                  <a:pt x="8783" y="6047"/>
                </a:moveTo>
                <a:cubicBezTo>
                  <a:pt x="8944" y="6047"/>
                  <a:pt x="9090" y="6113"/>
                  <a:pt x="9196" y="6218"/>
                </a:cubicBezTo>
                <a:cubicBezTo>
                  <a:pt x="9221" y="6243"/>
                  <a:pt x="9243" y="6270"/>
                  <a:pt x="9263" y="6298"/>
                </a:cubicBezTo>
                <a:lnTo>
                  <a:pt x="10116" y="5880"/>
                </a:lnTo>
                <a:cubicBezTo>
                  <a:pt x="10111" y="5866"/>
                  <a:pt x="10108" y="5850"/>
                  <a:pt x="10108" y="5834"/>
                </a:cubicBezTo>
                <a:cubicBezTo>
                  <a:pt x="10108" y="5756"/>
                  <a:pt x="10172" y="5692"/>
                  <a:pt x="10250" y="5692"/>
                </a:cubicBezTo>
                <a:cubicBezTo>
                  <a:pt x="10284" y="5692"/>
                  <a:pt x="10315" y="5704"/>
                  <a:pt x="10339" y="5724"/>
                </a:cubicBezTo>
                <a:lnTo>
                  <a:pt x="10757" y="5322"/>
                </a:lnTo>
                <a:cubicBezTo>
                  <a:pt x="10701" y="5265"/>
                  <a:pt x="10656" y="5197"/>
                  <a:pt x="10627" y="5121"/>
                </a:cubicBezTo>
                <a:lnTo>
                  <a:pt x="8547" y="5712"/>
                </a:lnTo>
                <a:lnTo>
                  <a:pt x="8647" y="6063"/>
                </a:lnTo>
                <a:cubicBezTo>
                  <a:pt x="8691" y="6053"/>
                  <a:pt x="8736" y="6047"/>
                  <a:pt x="8783" y="6047"/>
                </a:cubicBezTo>
                <a:close/>
                <a:moveTo>
                  <a:pt x="9146" y="6268"/>
                </a:moveTo>
                <a:cubicBezTo>
                  <a:pt x="9053" y="6175"/>
                  <a:pt x="8925" y="6118"/>
                  <a:pt x="8783" y="6118"/>
                </a:cubicBezTo>
                <a:cubicBezTo>
                  <a:pt x="8641" y="6118"/>
                  <a:pt x="8512" y="6175"/>
                  <a:pt x="8419" y="6268"/>
                </a:cubicBezTo>
                <a:cubicBezTo>
                  <a:pt x="8326" y="6361"/>
                  <a:pt x="8268" y="6490"/>
                  <a:pt x="8268" y="6632"/>
                </a:cubicBezTo>
                <a:cubicBezTo>
                  <a:pt x="8268" y="6774"/>
                  <a:pt x="8326" y="6903"/>
                  <a:pt x="8419" y="6996"/>
                </a:cubicBezTo>
                <a:cubicBezTo>
                  <a:pt x="8512" y="7089"/>
                  <a:pt x="8641" y="7146"/>
                  <a:pt x="8783" y="7146"/>
                </a:cubicBezTo>
                <a:cubicBezTo>
                  <a:pt x="8925" y="7146"/>
                  <a:pt x="9053" y="7089"/>
                  <a:pt x="9146" y="6996"/>
                </a:cubicBezTo>
                <a:cubicBezTo>
                  <a:pt x="9240" y="6903"/>
                  <a:pt x="9297" y="6774"/>
                  <a:pt x="9297" y="6632"/>
                </a:cubicBezTo>
                <a:cubicBezTo>
                  <a:pt x="9297" y="6490"/>
                  <a:pt x="9240" y="6361"/>
                  <a:pt x="9146" y="6268"/>
                </a:cubicBezTo>
                <a:close/>
                <a:moveTo>
                  <a:pt x="11272" y="5129"/>
                </a:moveTo>
                <a:cubicBezTo>
                  <a:pt x="11272" y="5128"/>
                  <a:pt x="11271" y="5128"/>
                  <a:pt x="11271" y="5128"/>
                </a:cubicBezTo>
                <a:lnTo>
                  <a:pt x="11246" y="5128"/>
                </a:lnTo>
                <a:cubicBezTo>
                  <a:pt x="11245" y="5128"/>
                  <a:pt x="11245" y="5128"/>
                  <a:pt x="11245" y="5129"/>
                </a:cubicBezTo>
                <a:lnTo>
                  <a:pt x="11245" y="5148"/>
                </a:lnTo>
                <a:cubicBezTo>
                  <a:pt x="11245" y="5149"/>
                  <a:pt x="11245" y="5149"/>
                  <a:pt x="11246" y="5149"/>
                </a:cubicBezTo>
                <a:lnTo>
                  <a:pt x="11270" y="5149"/>
                </a:lnTo>
                <a:cubicBezTo>
                  <a:pt x="11271" y="5149"/>
                  <a:pt x="11272" y="5149"/>
                  <a:pt x="11272" y="5148"/>
                </a:cubicBezTo>
                <a:lnTo>
                  <a:pt x="11272" y="5129"/>
                </a:lnTo>
                <a:close/>
                <a:moveTo>
                  <a:pt x="11324" y="5129"/>
                </a:moveTo>
                <a:cubicBezTo>
                  <a:pt x="11324" y="5129"/>
                  <a:pt x="11323" y="5128"/>
                  <a:pt x="11322" y="5128"/>
                </a:cubicBezTo>
                <a:lnTo>
                  <a:pt x="11298" y="5128"/>
                </a:lnTo>
                <a:cubicBezTo>
                  <a:pt x="11297" y="5128"/>
                  <a:pt x="11297" y="5128"/>
                  <a:pt x="11297" y="5129"/>
                </a:cubicBezTo>
                <a:lnTo>
                  <a:pt x="11297" y="5148"/>
                </a:lnTo>
                <a:cubicBezTo>
                  <a:pt x="11297" y="5149"/>
                  <a:pt x="11297" y="5150"/>
                  <a:pt x="11298" y="5150"/>
                </a:cubicBezTo>
                <a:lnTo>
                  <a:pt x="11322" y="5150"/>
                </a:lnTo>
                <a:cubicBezTo>
                  <a:pt x="11323" y="5150"/>
                  <a:pt x="11323" y="5149"/>
                  <a:pt x="11323" y="5149"/>
                </a:cubicBezTo>
                <a:lnTo>
                  <a:pt x="11324" y="5129"/>
                </a:lnTo>
                <a:close/>
                <a:moveTo>
                  <a:pt x="11375" y="5130"/>
                </a:moveTo>
                <a:cubicBezTo>
                  <a:pt x="11375" y="5129"/>
                  <a:pt x="11375" y="5128"/>
                  <a:pt x="11374" y="5128"/>
                </a:cubicBezTo>
                <a:lnTo>
                  <a:pt x="11350" y="5128"/>
                </a:lnTo>
                <a:cubicBezTo>
                  <a:pt x="11349" y="5128"/>
                  <a:pt x="11349" y="5129"/>
                  <a:pt x="11349" y="5129"/>
                </a:cubicBezTo>
                <a:lnTo>
                  <a:pt x="11349" y="5149"/>
                </a:lnTo>
                <a:cubicBezTo>
                  <a:pt x="11349" y="5149"/>
                  <a:pt x="11349" y="5150"/>
                  <a:pt x="11350" y="5150"/>
                </a:cubicBezTo>
                <a:lnTo>
                  <a:pt x="11374" y="5150"/>
                </a:lnTo>
                <a:cubicBezTo>
                  <a:pt x="11375" y="5150"/>
                  <a:pt x="11375" y="5149"/>
                  <a:pt x="11375" y="5149"/>
                </a:cubicBezTo>
                <a:lnTo>
                  <a:pt x="11375" y="5130"/>
                </a:lnTo>
                <a:close/>
                <a:moveTo>
                  <a:pt x="11415" y="4722"/>
                </a:moveTo>
                <a:cubicBezTo>
                  <a:pt x="11415" y="4711"/>
                  <a:pt x="11406" y="4702"/>
                  <a:pt x="11395" y="4702"/>
                </a:cubicBezTo>
                <a:lnTo>
                  <a:pt x="10953" y="4700"/>
                </a:lnTo>
                <a:cubicBezTo>
                  <a:pt x="10943" y="4700"/>
                  <a:pt x="10934" y="4708"/>
                  <a:pt x="10934" y="4719"/>
                </a:cubicBezTo>
                <a:lnTo>
                  <a:pt x="10932" y="5068"/>
                </a:lnTo>
                <a:cubicBezTo>
                  <a:pt x="10932" y="5079"/>
                  <a:pt x="10940" y="5088"/>
                  <a:pt x="10951" y="5088"/>
                </a:cubicBezTo>
                <a:lnTo>
                  <a:pt x="11393" y="5091"/>
                </a:lnTo>
                <a:cubicBezTo>
                  <a:pt x="11404" y="5091"/>
                  <a:pt x="11413" y="5082"/>
                  <a:pt x="11413" y="5071"/>
                </a:cubicBezTo>
                <a:lnTo>
                  <a:pt x="11415" y="4722"/>
                </a:lnTo>
                <a:close/>
                <a:moveTo>
                  <a:pt x="11299" y="4504"/>
                </a:moveTo>
                <a:cubicBezTo>
                  <a:pt x="11309" y="4510"/>
                  <a:pt x="11322" y="4507"/>
                  <a:pt x="11327" y="4497"/>
                </a:cubicBezTo>
                <a:cubicBezTo>
                  <a:pt x="11333" y="4487"/>
                  <a:pt x="11330" y="4475"/>
                  <a:pt x="11320" y="4469"/>
                </a:cubicBezTo>
                <a:cubicBezTo>
                  <a:pt x="11310" y="4463"/>
                  <a:pt x="11298" y="4467"/>
                  <a:pt x="11292" y="4476"/>
                </a:cubicBezTo>
                <a:cubicBezTo>
                  <a:pt x="11286" y="4486"/>
                  <a:pt x="11290" y="4499"/>
                  <a:pt x="11299" y="4504"/>
                </a:cubicBezTo>
                <a:close/>
                <a:moveTo>
                  <a:pt x="11052" y="4503"/>
                </a:moveTo>
                <a:cubicBezTo>
                  <a:pt x="11061" y="4497"/>
                  <a:pt x="11065" y="4485"/>
                  <a:pt x="11059" y="4475"/>
                </a:cubicBezTo>
                <a:cubicBezTo>
                  <a:pt x="11054" y="4465"/>
                  <a:pt x="11041" y="4462"/>
                  <a:pt x="11031" y="4468"/>
                </a:cubicBezTo>
                <a:cubicBezTo>
                  <a:pt x="11022" y="4473"/>
                  <a:pt x="11018" y="4485"/>
                  <a:pt x="11024" y="4495"/>
                </a:cubicBezTo>
                <a:cubicBezTo>
                  <a:pt x="11029" y="4505"/>
                  <a:pt x="11042" y="4508"/>
                  <a:pt x="11052" y="4503"/>
                </a:cubicBezTo>
                <a:close/>
                <a:moveTo>
                  <a:pt x="11496" y="4663"/>
                </a:moveTo>
                <a:lnTo>
                  <a:pt x="11493" y="5214"/>
                </a:lnTo>
                <a:cubicBezTo>
                  <a:pt x="11493" y="5229"/>
                  <a:pt x="11481" y="5241"/>
                  <a:pt x="11465" y="5241"/>
                </a:cubicBezTo>
                <a:lnTo>
                  <a:pt x="10878" y="5238"/>
                </a:lnTo>
                <a:cubicBezTo>
                  <a:pt x="10862" y="5238"/>
                  <a:pt x="10850" y="5226"/>
                  <a:pt x="10850" y="5210"/>
                </a:cubicBezTo>
                <a:lnTo>
                  <a:pt x="10853" y="4660"/>
                </a:lnTo>
                <a:cubicBezTo>
                  <a:pt x="10853" y="4644"/>
                  <a:pt x="10866" y="4632"/>
                  <a:pt x="10881" y="4632"/>
                </a:cubicBezTo>
                <a:lnTo>
                  <a:pt x="11115" y="4633"/>
                </a:lnTo>
                <a:lnTo>
                  <a:pt x="11046" y="4512"/>
                </a:lnTo>
                <a:lnTo>
                  <a:pt x="11063" y="4503"/>
                </a:lnTo>
                <a:lnTo>
                  <a:pt x="11137" y="4634"/>
                </a:lnTo>
                <a:lnTo>
                  <a:pt x="11213" y="4634"/>
                </a:lnTo>
                <a:lnTo>
                  <a:pt x="11288" y="4504"/>
                </a:lnTo>
                <a:lnTo>
                  <a:pt x="11305" y="4514"/>
                </a:lnTo>
                <a:lnTo>
                  <a:pt x="11235" y="4634"/>
                </a:lnTo>
                <a:lnTo>
                  <a:pt x="11469" y="4635"/>
                </a:lnTo>
                <a:cubicBezTo>
                  <a:pt x="11484" y="4635"/>
                  <a:pt x="11496" y="4648"/>
                  <a:pt x="11496" y="4663"/>
                </a:cubicBezTo>
                <a:close/>
                <a:moveTo>
                  <a:pt x="11264" y="4333"/>
                </a:moveTo>
                <a:lnTo>
                  <a:pt x="11361" y="3788"/>
                </a:lnTo>
                <a:cubicBezTo>
                  <a:pt x="11328" y="3778"/>
                  <a:pt x="11300" y="3757"/>
                  <a:pt x="11282" y="3728"/>
                </a:cubicBezTo>
                <a:lnTo>
                  <a:pt x="8922" y="4823"/>
                </a:lnTo>
                <a:cubicBezTo>
                  <a:pt x="8928" y="4857"/>
                  <a:pt x="8931" y="4892"/>
                  <a:pt x="8931" y="4928"/>
                </a:cubicBezTo>
                <a:cubicBezTo>
                  <a:pt x="8931" y="5090"/>
                  <a:pt x="8866" y="5236"/>
                  <a:pt x="8760" y="5342"/>
                </a:cubicBezTo>
                <a:cubicBezTo>
                  <a:pt x="8686" y="5416"/>
                  <a:pt x="8591" y="5471"/>
                  <a:pt x="8486" y="5497"/>
                </a:cubicBezTo>
                <a:lnTo>
                  <a:pt x="8538" y="5678"/>
                </a:lnTo>
                <a:lnTo>
                  <a:pt x="10615" y="5087"/>
                </a:lnTo>
                <a:cubicBezTo>
                  <a:pt x="10598" y="5032"/>
                  <a:pt x="10588" y="4972"/>
                  <a:pt x="10588" y="4910"/>
                </a:cubicBezTo>
                <a:cubicBezTo>
                  <a:pt x="10588" y="4749"/>
                  <a:pt x="10654" y="4603"/>
                  <a:pt x="10759" y="4497"/>
                </a:cubicBezTo>
                <a:cubicBezTo>
                  <a:pt x="10865" y="4391"/>
                  <a:pt x="11012" y="4326"/>
                  <a:pt x="11173" y="4326"/>
                </a:cubicBezTo>
                <a:cubicBezTo>
                  <a:pt x="11204" y="4326"/>
                  <a:pt x="11234" y="4328"/>
                  <a:pt x="11264" y="4333"/>
                </a:cubicBezTo>
                <a:close/>
                <a:moveTo>
                  <a:pt x="11537" y="4547"/>
                </a:moveTo>
                <a:cubicBezTo>
                  <a:pt x="11444" y="4454"/>
                  <a:pt x="11315" y="4396"/>
                  <a:pt x="11173" y="4396"/>
                </a:cubicBezTo>
                <a:cubicBezTo>
                  <a:pt x="11031" y="4396"/>
                  <a:pt x="10902" y="4454"/>
                  <a:pt x="10809" y="4547"/>
                </a:cubicBezTo>
                <a:cubicBezTo>
                  <a:pt x="10716" y="4640"/>
                  <a:pt x="10659" y="4768"/>
                  <a:pt x="10659" y="4910"/>
                </a:cubicBezTo>
                <a:cubicBezTo>
                  <a:pt x="10659" y="5053"/>
                  <a:pt x="10716" y="5181"/>
                  <a:pt x="10809" y="5274"/>
                </a:cubicBezTo>
                <a:cubicBezTo>
                  <a:pt x="10902" y="5367"/>
                  <a:pt x="11031" y="5425"/>
                  <a:pt x="11173" y="5425"/>
                </a:cubicBezTo>
                <a:cubicBezTo>
                  <a:pt x="11315" y="5425"/>
                  <a:pt x="11444" y="5367"/>
                  <a:pt x="11537" y="5274"/>
                </a:cubicBezTo>
                <a:cubicBezTo>
                  <a:pt x="11630" y="5181"/>
                  <a:pt x="11687" y="5053"/>
                  <a:pt x="11687" y="4910"/>
                </a:cubicBezTo>
                <a:cubicBezTo>
                  <a:pt x="11687" y="4768"/>
                  <a:pt x="11630" y="4640"/>
                  <a:pt x="11537" y="4547"/>
                </a:cubicBezTo>
                <a:close/>
                <a:moveTo>
                  <a:pt x="8022" y="4674"/>
                </a:moveTo>
                <a:cubicBezTo>
                  <a:pt x="8012" y="4687"/>
                  <a:pt x="8016" y="4700"/>
                  <a:pt x="8021" y="4713"/>
                </a:cubicBezTo>
                <a:cubicBezTo>
                  <a:pt x="8085" y="4690"/>
                  <a:pt x="8171" y="4774"/>
                  <a:pt x="8159" y="4837"/>
                </a:cubicBezTo>
                <a:cubicBezTo>
                  <a:pt x="8172" y="4836"/>
                  <a:pt x="8184" y="4842"/>
                  <a:pt x="8196" y="4830"/>
                </a:cubicBezTo>
                <a:cubicBezTo>
                  <a:pt x="8208" y="4752"/>
                  <a:pt x="8098" y="4653"/>
                  <a:pt x="8022" y="4674"/>
                </a:cubicBezTo>
                <a:close/>
                <a:moveTo>
                  <a:pt x="8026" y="4601"/>
                </a:moveTo>
                <a:cubicBezTo>
                  <a:pt x="8012" y="4620"/>
                  <a:pt x="8017" y="4638"/>
                  <a:pt x="8025" y="4657"/>
                </a:cubicBezTo>
                <a:cubicBezTo>
                  <a:pt x="8116" y="4624"/>
                  <a:pt x="8239" y="4744"/>
                  <a:pt x="8222" y="4834"/>
                </a:cubicBezTo>
                <a:cubicBezTo>
                  <a:pt x="8239" y="4832"/>
                  <a:pt x="8257" y="4841"/>
                  <a:pt x="8274" y="4824"/>
                </a:cubicBezTo>
                <a:cubicBezTo>
                  <a:pt x="8291" y="4713"/>
                  <a:pt x="8135" y="4572"/>
                  <a:pt x="8026" y="4601"/>
                </a:cubicBezTo>
                <a:close/>
                <a:moveTo>
                  <a:pt x="8023" y="4736"/>
                </a:moveTo>
                <a:cubicBezTo>
                  <a:pt x="8015" y="4747"/>
                  <a:pt x="8024" y="4757"/>
                  <a:pt x="8020" y="4768"/>
                </a:cubicBezTo>
                <a:cubicBezTo>
                  <a:pt x="8059" y="4759"/>
                  <a:pt x="8106" y="4802"/>
                  <a:pt x="8102" y="4842"/>
                </a:cubicBezTo>
                <a:cubicBezTo>
                  <a:pt x="8113" y="4836"/>
                  <a:pt x="8125" y="4847"/>
                  <a:pt x="8136" y="4833"/>
                </a:cubicBezTo>
                <a:cubicBezTo>
                  <a:pt x="8144" y="4781"/>
                  <a:pt x="8073" y="4716"/>
                  <a:pt x="8023" y="4736"/>
                </a:cubicBezTo>
                <a:close/>
                <a:moveTo>
                  <a:pt x="8582" y="5102"/>
                </a:moveTo>
                <a:cubicBezTo>
                  <a:pt x="8566" y="5102"/>
                  <a:pt x="8553" y="5115"/>
                  <a:pt x="8552" y="5131"/>
                </a:cubicBezTo>
                <a:cubicBezTo>
                  <a:pt x="8552" y="5147"/>
                  <a:pt x="8565" y="5160"/>
                  <a:pt x="8581" y="5161"/>
                </a:cubicBezTo>
                <a:cubicBezTo>
                  <a:pt x="8597" y="5161"/>
                  <a:pt x="8610" y="5148"/>
                  <a:pt x="8610" y="5132"/>
                </a:cubicBezTo>
                <a:cubicBezTo>
                  <a:pt x="8611" y="5116"/>
                  <a:pt x="8598" y="5103"/>
                  <a:pt x="8582" y="5102"/>
                </a:cubicBezTo>
                <a:close/>
                <a:moveTo>
                  <a:pt x="8488" y="5101"/>
                </a:moveTo>
                <a:cubicBezTo>
                  <a:pt x="8472" y="5101"/>
                  <a:pt x="8459" y="5114"/>
                  <a:pt x="8458" y="5130"/>
                </a:cubicBezTo>
                <a:cubicBezTo>
                  <a:pt x="8458" y="5146"/>
                  <a:pt x="8471" y="5159"/>
                  <a:pt x="8487" y="5159"/>
                </a:cubicBezTo>
                <a:cubicBezTo>
                  <a:pt x="8503" y="5159"/>
                  <a:pt x="8516" y="5146"/>
                  <a:pt x="8516" y="5131"/>
                </a:cubicBezTo>
                <a:cubicBezTo>
                  <a:pt x="8517" y="5114"/>
                  <a:pt x="8504" y="5101"/>
                  <a:pt x="8488" y="5101"/>
                </a:cubicBezTo>
                <a:close/>
                <a:moveTo>
                  <a:pt x="8394" y="5100"/>
                </a:moveTo>
                <a:cubicBezTo>
                  <a:pt x="8378" y="5099"/>
                  <a:pt x="8365" y="5112"/>
                  <a:pt x="8364" y="5128"/>
                </a:cubicBezTo>
                <a:cubicBezTo>
                  <a:pt x="8364" y="5144"/>
                  <a:pt x="8377" y="5157"/>
                  <a:pt x="8393" y="5158"/>
                </a:cubicBezTo>
                <a:cubicBezTo>
                  <a:pt x="8409" y="5158"/>
                  <a:pt x="8422" y="5145"/>
                  <a:pt x="8422" y="5129"/>
                </a:cubicBezTo>
                <a:cubicBezTo>
                  <a:pt x="8423" y="5113"/>
                  <a:pt x="8410" y="5100"/>
                  <a:pt x="8394" y="5100"/>
                </a:cubicBezTo>
                <a:close/>
                <a:moveTo>
                  <a:pt x="8300" y="5098"/>
                </a:moveTo>
                <a:cubicBezTo>
                  <a:pt x="8284" y="5098"/>
                  <a:pt x="8271" y="5111"/>
                  <a:pt x="8270" y="5127"/>
                </a:cubicBezTo>
                <a:cubicBezTo>
                  <a:pt x="8270" y="5143"/>
                  <a:pt x="8283" y="5156"/>
                  <a:pt x="8299" y="5156"/>
                </a:cubicBezTo>
                <a:cubicBezTo>
                  <a:pt x="8315" y="5156"/>
                  <a:pt x="8328" y="5144"/>
                  <a:pt x="8328" y="5128"/>
                </a:cubicBezTo>
                <a:cubicBezTo>
                  <a:pt x="8329" y="5112"/>
                  <a:pt x="8316" y="5098"/>
                  <a:pt x="8300" y="5098"/>
                </a:cubicBezTo>
                <a:close/>
                <a:moveTo>
                  <a:pt x="8206" y="5097"/>
                </a:moveTo>
                <a:cubicBezTo>
                  <a:pt x="8190" y="5096"/>
                  <a:pt x="8176" y="5109"/>
                  <a:pt x="8176" y="5125"/>
                </a:cubicBezTo>
                <a:cubicBezTo>
                  <a:pt x="8176" y="5141"/>
                  <a:pt x="8189" y="5154"/>
                  <a:pt x="8205" y="5155"/>
                </a:cubicBezTo>
                <a:cubicBezTo>
                  <a:pt x="8221" y="5155"/>
                  <a:pt x="8234" y="5142"/>
                  <a:pt x="8234" y="5126"/>
                </a:cubicBezTo>
                <a:cubicBezTo>
                  <a:pt x="8235" y="5110"/>
                  <a:pt x="8222" y="5097"/>
                  <a:pt x="8206" y="5097"/>
                </a:cubicBezTo>
                <a:close/>
                <a:moveTo>
                  <a:pt x="8112" y="5095"/>
                </a:moveTo>
                <a:cubicBezTo>
                  <a:pt x="8096" y="5095"/>
                  <a:pt x="8082" y="5108"/>
                  <a:pt x="8082" y="5124"/>
                </a:cubicBezTo>
                <a:cubicBezTo>
                  <a:pt x="8082" y="5140"/>
                  <a:pt x="8095" y="5153"/>
                  <a:pt x="8111" y="5153"/>
                </a:cubicBezTo>
                <a:cubicBezTo>
                  <a:pt x="8127" y="5154"/>
                  <a:pt x="8140" y="5141"/>
                  <a:pt x="8140" y="5125"/>
                </a:cubicBezTo>
                <a:cubicBezTo>
                  <a:pt x="8141" y="5109"/>
                  <a:pt x="8128" y="5095"/>
                  <a:pt x="8112" y="5095"/>
                </a:cubicBezTo>
                <a:close/>
                <a:moveTo>
                  <a:pt x="8729" y="5209"/>
                </a:moveTo>
                <a:cubicBezTo>
                  <a:pt x="8729" y="5218"/>
                  <a:pt x="8722" y="5225"/>
                  <a:pt x="8713" y="5225"/>
                </a:cubicBezTo>
                <a:lnTo>
                  <a:pt x="7976" y="5213"/>
                </a:lnTo>
                <a:cubicBezTo>
                  <a:pt x="7968" y="5213"/>
                  <a:pt x="7961" y="5206"/>
                  <a:pt x="7961" y="5197"/>
                </a:cubicBezTo>
                <a:lnTo>
                  <a:pt x="7963" y="5047"/>
                </a:lnTo>
                <a:cubicBezTo>
                  <a:pt x="7963" y="5038"/>
                  <a:pt x="7971" y="5031"/>
                  <a:pt x="7979" y="5031"/>
                </a:cubicBezTo>
                <a:lnTo>
                  <a:pt x="8011" y="5032"/>
                </a:lnTo>
                <a:cubicBezTo>
                  <a:pt x="8010" y="5031"/>
                  <a:pt x="8010" y="5030"/>
                  <a:pt x="8010" y="5030"/>
                </a:cubicBezTo>
                <a:lnTo>
                  <a:pt x="8012" y="4929"/>
                </a:lnTo>
                <a:cubicBezTo>
                  <a:pt x="8012" y="4927"/>
                  <a:pt x="8015" y="4924"/>
                  <a:pt x="8020" y="4924"/>
                </a:cubicBezTo>
                <a:lnTo>
                  <a:pt x="8022" y="4924"/>
                </a:lnTo>
                <a:lnTo>
                  <a:pt x="8023" y="4835"/>
                </a:lnTo>
                <a:cubicBezTo>
                  <a:pt x="8023" y="4832"/>
                  <a:pt x="8025" y="4829"/>
                  <a:pt x="8027" y="4829"/>
                </a:cubicBezTo>
                <a:lnTo>
                  <a:pt x="8039" y="4830"/>
                </a:lnTo>
                <a:cubicBezTo>
                  <a:pt x="8041" y="4830"/>
                  <a:pt x="8043" y="4832"/>
                  <a:pt x="8043" y="4835"/>
                </a:cubicBezTo>
                <a:lnTo>
                  <a:pt x="8042" y="4925"/>
                </a:lnTo>
                <a:lnTo>
                  <a:pt x="8044" y="4925"/>
                </a:lnTo>
                <a:cubicBezTo>
                  <a:pt x="8048" y="4925"/>
                  <a:pt x="8052" y="4927"/>
                  <a:pt x="8052" y="4930"/>
                </a:cubicBezTo>
                <a:lnTo>
                  <a:pt x="8050" y="5031"/>
                </a:lnTo>
                <a:cubicBezTo>
                  <a:pt x="8050" y="5031"/>
                  <a:pt x="8050" y="5032"/>
                  <a:pt x="8050" y="5032"/>
                </a:cubicBezTo>
                <a:lnTo>
                  <a:pt x="8716" y="5042"/>
                </a:lnTo>
                <a:cubicBezTo>
                  <a:pt x="8725" y="5043"/>
                  <a:pt x="8732" y="5050"/>
                  <a:pt x="8732" y="5059"/>
                </a:cubicBezTo>
                <a:lnTo>
                  <a:pt x="8729" y="5209"/>
                </a:lnTo>
                <a:close/>
                <a:moveTo>
                  <a:pt x="8346" y="4343"/>
                </a:moveTo>
                <a:cubicBezTo>
                  <a:pt x="8508" y="4343"/>
                  <a:pt x="8654" y="4409"/>
                  <a:pt x="8760" y="4515"/>
                </a:cubicBezTo>
                <a:cubicBezTo>
                  <a:pt x="8834" y="4589"/>
                  <a:pt x="8888" y="4683"/>
                  <a:pt x="8914" y="4788"/>
                </a:cubicBezTo>
                <a:lnTo>
                  <a:pt x="11268" y="3696"/>
                </a:lnTo>
                <a:cubicBezTo>
                  <a:pt x="11264" y="3686"/>
                  <a:pt x="11262" y="3675"/>
                  <a:pt x="11261" y="3663"/>
                </a:cubicBezTo>
                <a:lnTo>
                  <a:pt x="8220" y="3507"/>
                </a:lnTo>
                <a:cubicBezTo>
                  <a:pt x="8206" y="3645"/>
                  <a:pt x="8145" y="3769"/>
                  <a:pt x="8052" y="3862"/>
                </a:cubicBezTo>
                <a:cubicBezTo>
                  <a:pt x="8002" y="3912"/>
                  <a:pt x="7942" y="3953"/>
                  <a:pt x="7877" y="3983"/>
                </a:cubicBezTo>
                <a:lnTo>
                  <a:pt x="8075" y="4410"/>
                </a:lnTo>
                <a:cubicBezTo>
                  <a:pt x="8156" y="4368"/>
                  <a:pt x="8248" y="4343"/>
                  <a:pt x="8346" y="4343"/>
                </a:cubicBezTo>
                <a:close/>
                <a:moveTo>
                  <a:pt x="8451" y="5504"/>
                </a:moveTo>
                <a:cubicBezTo>
                  <a:pt x="8417" y="5510"/>
                  <a:pt x="8382" y="5513"/>
                  <a:pt x="8346" y="5513"/>
                </a:cubicBezTo>
                <a:cubicBezTo>
                  <a:pt x="8226" y="5513"/>
                  <a:pt x="8114" y="5477"/>
                  <a:pt x="8021" y="5414"/>
                </a:cubicBezTo>
                <a:cubicBezTo>
                  <a:pt x="7819" y="5608"/>
                  <a:pt x="7617" y="5803"/>
                  <a:pt x="7416" y="5997"/>
                </a:cubicBezTo>
                <a:lnTo>
                  <a:pt x="8504" y="5688"/>
                </a:lnTo>
                <a:lnTo>
                  <a:pt x="8451" y="5504"/>
                </a:lnTo>
                <a:close/>
                <a:moveTo>
                  <a:pt x="8710" y="4565"/>
                </a:moveTo>
                <a:cubicBezTo>
                  <a:pt x="8617" y="4472"/>
                  <a:pt x="8488" y="4414"/>
                  <a:pt x="8346" y="4414"/>
                </a:cubicBezTo>
                <a:cubicBezTo>
                  <a:pt x="8204" y="4414"/>
                  <a:pt x="8076" y="4472"/>
                  <a:pt x="7983" y="4565"/>
                </a:cubicBezTo>
                <a:cubicBezTo>
                  <a:pt x="7889" y="4658"/>
                  <a:pt x="7832" y="4786"/>
                  <a:pt x="7832" y="4928"/>
                </a:cubicBezTo>
                <a:cubicBezTo>
                  <a:pt x="7832" y="5070"/>
                  <a:pt x="7889" y="5199"/>
                  <a:pt x="7983" y="5292"/>
                </a:cubicBezTo>
                <a:cubicBezTo>
                  <a:pt x="8076" y="5385"/>
                  <a:pt x="8204" y="5443"/>
                  <a:pt x="8346" y="5443"/>
                </a:cubicBezTo>
                <a:cubicBezTo>
                  <a:pt x="8488" y="5443"/>
                  <a:pt x="8617" y="5385"/>
                  <a:pt x="8710" y="5292"/>
                </a:cubicBezTo>
                <a:cubicBezTo>
                  <a:pt x="8803" y="5199"/>
                  <a:pt x="8861" y="5070"/>
                  <a:pt x="8861" y="4928"/>
                </a:cubicBezTo>
                <a:cubicBezTo>
                  <a:pt x="8861" y="4786"/>
                  <a:pt x="8803" y="4658"/>
                  <a:pt x="8710" y="4565"/>
                </a:cubicBezTo>
                <a:close/>
                <a:moveTo>
                  <a:pt x="1525" y="4996"/>
                </a:moveTo>
                <a:lnTo>
                  <a:pt x="1319" y="4997"/>
                </a:lnTo>
                <a:lnTo>
                  <a:pt x="1318" y="4944"/>
                </a:lnTo>
                <a:lnTo>
                  <a:pt x="1240" y="4944"/>
                </a:lnTo>
                <a:lnTo>
                  <a:pt x="1240" y="4895"/>
                </a:lnTo>
                <a:lnTo>
                  <a:pt x="1241" y="4895"/>
                </a:lnTo>
                <a:cubicBezTo>
                  <a:pt x="1246" y="4895"/>
                  <a:pt x="1251" y="4891"/>
                  <a:pt x="1251" y="4886"/>
                </a:cubicBezTo>
                <a:lnTo>
                  <a:pt x="1251" y="4873"/>
                </a:lnTo>
                <a:lnTo>
                  <a:pt x="1394" y="4872"/>
                </a:lnTo>
                <a:cubicBezTo>
                  <a:pt x="1401" y="4872"/>
                  <a:pt x="1406" y="4866"/>
                  <a:pt x="1406" y="4860"/>
                </a:cubicBezTo>
                <a:lnTo>
                  <a:pt x="1406" y="4840"/>
                </a:lnTo>
                <a:cubicBezTo>
                  <a:pt x="1406" y="4834"/>
                  <a:pt x="1400" y="4828"/>
                  <a:pt x="1393" y="4828"/>
                </a:cubicBezTo>
                <a:lnTo>
                  <a:pt x="1250" y="4829"/>
                </a:lnTo>
                <a:lnTo>
                  <a:pt x="1250" y="4817"/>
                </a:lnTo>
                <a:cubicBezTo>
                  <a:pt x="1250" y="4811"/>
                  <a:pt x="1246" y="4807"/>
                  <a:pt x="1240" y="4807"/>
                </a:cubicBezTo>
                <a:lnTo>
                  <a:pt x="1166" y="4808"/>
                </a:lnTo>
                <a:cubicBezTo>
                  <a:pt x="1160" y="4808"/>
                  <a:pt x="1156" y="4812"/>
                  <a:pt x="1156" y="4817"/>
                </a:cubicBezTo>
                <a:lnTo>
                  <a:pt x="1156" y="4830"/>
                </a:lnTo>
                <a:lnTo>
                  <a:pt x="1038" y="4831"/>
                </a:lnTo>
                <a:cubicBezTo>
                  <a:pt x="1031" y="4831"/>
                  <a:pt x="1025" y="4836"/>
                  <a:pt x="1025" y="4843"/>
                </a:cubicBezTo>
                <a:lnTo>
                  <a:pt x="1025" y="4862"/>
                </a:lnTo>
                <a:cubicBezTo>
                  <a:pt x="1025" y="4869"/>
                  <a:pt x="1031" y="4874"/>
                  <a:pt x="1038" y="4874"/>
                </a:cubicBezTo>
                <a:lnTo>
                  <a:pt x="1156" y="4873"/>
                </a:lnTo>
                <a:lnTo>
                  <a:pt x="1156" y="4886"/>
                </a:lnTo>
                <a:cubicBezTo>
                  <a:pt x="1156" y="4891"/>
                  <a:pt x="1161" y="4896"/>
                  <a:pt x="1167" y="4896"/>
                </a:cubicBezTo>
                <a:lnTo>
                  <a:pt x="1179" y="4896"/>
                </a:lnTo>
                <a:lnTo>
                  <a:pt x="1179" y="4945"/>
                </a:lnTo>
                <a:lnTo>
                  <a:pt x="1112" y="4945"/>
                </a:lnTo>
                <a:lnTo>
                  <a:pt x="1113" y="4999"/>
                </a:lnTo>
                <a:lnTo>
                  <a:pt x="1044" y="4999"/>
                </a:lnTo>
                <a:cubicBezTo>
                  <a:pt x="1035" y="4999"/>
                  <a:pt x="977" y="4997"/>
                  <a:pt x="974" y="5040"/>
                </a:cubicBezTo>
                <a:lnTo>
                  <a:pt x="974" y="5077"/>
                </a:lnTo>
                <a:lnTo>
                  <a:pt x="975" y="5151"/>
                </a:lnTo>
                <a:lnTo>
                  <a:pt x="976" y="5346"/>
                </a:lnTo>
                <a:cubicBezTo>
                  <a:pt x="976" y="5354"/>
                  <a:pt x="984" y="5361"/>
                  <a:pt x="993" y="5361"/>
                </a:cubicBezTo>
                <a:lnTo>
                  <a:pt x="1122" y="5360"/>
                </a:lnTo>
                <a:cubicBezTo>
                  <a:pt x="1132" y="5360"/>
                  <a:pt x="1139" y="5353"/>
                  <a:pt x="1139" y="5345"/>
                </a:cubicBezTo>
                <a:lnTo>
                  <a:pt x="1137" y="5158"/>
                </a:lnTo>
                <a:lnTo>
                  <a:pt x="1526" y="5155"/>
                </a:lnTo>
                <a:cubicBezTo>
                  <a:pt x="1535" y="5155"/>
                  <a:pt x="1543" y="5148"/>
                  <a:pt x="1543" y="5140"/>
                </a:cubicBezTo>
                <a:lnTo>
                  <a:pt x="1542" y="5011"/>
                </a:lnTo>
                <a:cubicBezTo>
                  <a:pt x="1542" y="5003"/>
                  <a:pt x="1534" y="4996"/>
                  <a:pt x="1525" y="4996"/>
                </a:cubicBezTo>
                <a:close/>
                <a:moveTo>
                  <a:pt x="1084" y="5564"/>
                </a:moveTo>
                <a:cubicBezTo>
                  <a:pt x="1073" y="5583"/>
                  <a:pt x="1069" y="5601"/>
                  <a:pt x="1076" y="5604"/>
                </a:cubicBezTo>
                <a:cubicBezTo>
                  <a:pt x="1082" y="5608"/>
                  <a:pt x="1097" y="5596"/>
                  <a:pt x="1109" y="5577"/>
                </a:cubicBezTo>
                <a:cubicBezTo>
                  <a:pt x="1120" y="5558"/>
                  <a:pt x="1124" y="5540"/>
                  <a:pt x="1117" y="5537"/>
                </a:cubicBezTo>
                <a:cubicBezTo>
                  <a:pt x="1110" y="5533"/>
                  <a:pt x="1095" y="5545"/>
                  <a:pt x="1084" y="5564"/>
                </a:cubicBezTo>
                <a:close/>
                <a:moveTo>
                  <a:pt x="1141" y="5542"/>
                </a:moveTo>
                <a:cubicBezTo>
                  <a:pt x="1142" y="5589"/>
                  <a:pt x="1101" y="5627"/>
                  <a:pt x="1050" y="5628"/>
                </a:cubicBezTo>
                <a:cubicBezTo>
                  <a:pt x="1000" y="5628"/>
                  <a:pt x="958" y="5590"/>
                  <a:pt x="958" y="5543"/>
                </a:cubicBezTo>
                <a:cubicBezTo>
                  <a:pt x="958" y="5496"/>
                  <a:pt x="1048" y="5361"/>
                  <a:pt x="1048" y="5361"/>
                </a:cubicBezTo>
                <a:cubicBezTo>
                  <a:pt x="1048" y="5361"/>
                  <a:pt x="1141" y="5495"/>
                  <a:pt x="1141" y="5542"/>
                </a:cubicBezTo>
                <a:close/>
                <a:moveTo>
                  <a:pt x="1757" y="5110"/>
                </a:moveTo>
                <a:lnTo>
                  <a:pt x="2252" y="5053"/>
                </a:lnTo>
                <a:cubicBezTo>
                  <a:pt x="2253" y="5008"/>
                  <a:pt x="2273" y="4969"/>
                  <a:pt x="2306" y="4943"/>
                </a:cubicBezTo>
                <a:lnTo>
                  <a:pt x="1509" y="3644"/>
                </a:lnTo>
                <a:cubicBezTo>
                  <a:pt x="1424" y="3692"/>
                  <a:pt x="1326" y="3719"/>
                  <a:pt x="1221" y="3719"/>
                </a:cubicBezTo>
                <a:cubicBezTo>
                  <a:pt x="1060" y="3719"/>
                  <a:pt x="913" y="3654"/>
                  <a:pt x="808" y="3548"/>
                </a:cubicBezTo>
                <a:cubicBezTo>
                  <a:pt x="806" y="3546"/>
                  <a:pt x="804" y="3545"/>
                  <a:pt x="803" y="3543"/>
                </a:cubicBezTo>
                <a:lnTo>
                  <a:pt x="263" y="3970"/>
                </a:lnTo>
                <a:cubicBezTo>
                  <a:pt x="276" y="3991"/>
                  <a:pt x="284" y="4016"/>
                  <a:pt x="284" y="4043"/>
                </a:cubicBezTo>
                <a:cubicBezTo>
                  <a:pt x="284" y="4079"/>
                  <a:pt x="271" y="4111"/>
                  <a:pt x="249" y="4136"/>
                </a:cubicBezTo>
                <a:lnTo>
                  <a:pt x="777" y="4729"/>
                </a:lnTo>
                <a:cubicBezTo>
                  <a:pt x="882" y="4632"/>
                  <a:pt x="1021" y="4573"/>
                  <a:pt x="1174" y="4573"/>
                </a:cubicBezTo>
                <a:cubicBezTo>
                  <a:pt x="1335" y="4573"/>
                  <a:pt x="1482" y="4639"/>
                  <a:pt x="1588" y="4745"/>
                </a:cubicBezTo>
                <a:cubicBezTo>
                  <a:pt x="1683" y="4840"/>
                  <a:pt x="1745" y="4968"/>
                  <a:pt x="1757" y="5110"/>
                </a:cubicBezTo>
                <a:close/>
                <a:moveTo>
                  <a:pt x="1538" y="4795"/>
                </a:moveTo>
                <a:cubicBezTo>
                  <a:pt x="1445" y="4702"/>
                  <a:pt x="1316" y="4644"/>
                  <a:pt x="1174" y="4644"/>
                </a:cubicBezTo>
                <a:cubicBezTo>
                  <a:pt x="1032" y="4644"/>
                  <a:pt x="903" y="4702"/>
                  <a:pt x="810" y="4795"/>
                </a:cubicBezTo>
                <a:cubicBezTo>
                  <a:pt x="717" y="4888"/>
                  <a:pt x="660" y="5016"/>
                  <a:pt x="660" y="5158"/>
                </a:cubicBezTo>
                <a:cubicBezTo>
                  <a:pt x="660" y="5300"/>
                  <a:pt x="717" y="5429"/>
                  <a:pt x="810" y="5522"/>
                </a:cubicBezTo>
                <a:cubicBezTo>
                  <a:pt x="903" y="5615"/>
                  <a:pt x="1032" y="5673"/>
                  <a:pt x="1174" y="5673"/>
                </a:cubicBezTo>
                <a:cubicBezTo>
                  <a:pt x="1316" y="5673"/>
                  <a:pt x="1445" y="5615"/>
                  <a:pt x="1538" y="5522"/>
                </a:cubicBezTo>
                <a:cubicBezTo>
                  <a:pt x="1631" y="5429"/>
                  <a:pt x="1688" y="5300"/>
                  <a:pt x="1688" y="5158"/>
                </a:cubicBezTo>
                <a:cubicBezTo>
                  <a:pt x="1688" y="5016"/>
                  <a:pt x="1631" y="4888"/>
                  <a:pt x="1538" y="4795"/>
                </a:cubicBezTo>
                <a:close/>
                <a:moveTo>
                  <a:pt x="4744" y="4195"/>
                </a:moveTo>
                <a:cubicBezTo>
                  <a:pt x="4751" y="4173"/>
                  <a:pt x="4775" y="4162"/>
                  <a:pt x="4796" y="4170"/>
                </a:cubicBezTo>
                <a:cubicBezTo>
                  <a:pt x="4818" y="4177"/>
                  <a:pt x="4830" y="4201"/>
                  <a:pt x="4822" y="4222"/>
                </a:cubicBezTo>
                <a:cubicBezTo>
                  <a:pt x="4814" y="4244"/>
                  <a:pt x="4791" y="4255"/>
                  <a:pt x="4769" y="4248"/>
                </a:cubicBezTo>
                <a:cubicBezTo>
                  <a:pt x="4748" y="4240"/>
                  <a:pt x="4736" y="4216"/>
                  <a:pt x="4744" y="4195"/>
                </a:cubicBezTo>
                <a:close/>
                <a:moveTo>
                  <a:pt x="4861" y="4171"/>
                </a:moveTo>
                <a:cubicBezTo>
                  <a:pt x="4869" y="4150"/>
                  <a:pt x="4893" y="4138"/>
                  <a:pt x="4914" y="4146"/>
                </a:cubicBezTo>
                <a:cubicBezTo>
                  <a:pt x="4936" y="4154"/>
                  <a:pt x="4947" y="4177"/>
                  <a:pt x="4940" y="4199"/>
                </a:cubicBezTo>
                <a:cubicBezTo>
                  <a:pt x="4932" y="4220"/>
                  <a:pt x="4908" y="4232"/>
                  <a:pt x="4887" y="4224"/>
                </a:cubicBezTo>
                <a:cubicBezTo>
                  <a:pt x="4865" y="4217"/>
                  <a:pt x="4854" y="4193"/>
                  <a:pt x="4861" y="4171"/>
                </a:cubicBezTo>
                <a:close/>
                <a:moveTo>
                  <a:pt x="4824" y="4279"/>
                </a:moveTo>
                <a:cubicBezTo>
                  <a:pt x="4831" y="4257"/>
                  <a:pt x="4855" y="4246"/>
                  <a:pt x="4876" y="4254"/>
                </a:cubicBezTo>
                <a:cubicBezTo>
                  <a:pt x="4898" y="4261"/>
                  <a:pt x="4909" y="4285"/>
                  <a:pt x="4902" y="4306"/>
                </a:cubicBezTo>
                <a:cubicBezTo>
                  <a:pt x="4894" y="4328"/>
                  <a:pt x="4871" y="4339"/>
                  <a:pt x="4849" y="4332"/>
                </a:cubicBezTo>
                <a:cubicBezTo>
                  <a:pt x="4827" y="4324"/>
                  <a:pt x="4816" y="4300"/>
                  <a:pt x="4824" y="4279"/>
                </a:cubicBezTo>
                <a:close/>
                <a:moveTo>
                  <a:pt x="5106" y="4284"/>
                </a:moveTo>
                <a:lnTo>
                  <a:pt x="5110" y="4285"/>
                </a:lnTo>
                <a:lnTo>
                  <a:pt x="5159" y="4302"/>
                </a:lnTo>
                <a:lnTo>
                  <a:pt x="5177" y="4253"/>
                </a:lnTo>
                <a:lnTo>
                  <a:pt x="5178" y="4249"/>
                </a:lnTo>
                <a:lnTo>
                  <a:pt x="5182" y="4250"/>
                </a:lnTo>
                <a:lnTo>
                  <a:pt x="5231" y="4268"/>
                </a:lnTo>
                <a:lnTo>
                  <a:pt x="5236" y="4269"/>
                </a:lnTo>
                <a:lnTo>
                  <a:pt x="5234" y="4273"/>
                </a:lnTo>
                <a:lnTo>
                  <a:pt x="5217" y="4323"/>
                </a:lnTo>
                <a:lnTo>
                  <a:pt x="5266" y="4340"/>
                </a:lnTo>
                <a:lnTo>
                  <a:pt x="5270" y="4341"/>
                </a:lnTo>
                <a:lnTo>
                  <a:pt x="5269" y="4346"/>
                </a:lnTo>
                <a:lnTo>
                  <a:pt x="5251" y="4395"/>
                </a:lnTo>
                <a:lnTo>
                  <a:pt x="5250" y="4399"/>
                </a:lnTo>
                <a:lnTo>
                  <a:pt x="5246" y="4397"/>
                </a:lnTo>
                <a:lnTo>
                  <a:pt x="5197" y="4380"/>
                </a:lnTo>
                <a:lnTo>
                  <a:pt x="5179" y="4429"/>
                </a:lnTo>
                <a:lnTo>
                  <a:pt x="5178" y="4434"/>
                </a:lnTo>
                <a:lnTo>
                  <a:pt x="5174" y="4432"/>
                </a:lnTo>
                <a:lnTo>
                  <a:pt x="5124" y="4415"/>
                </a:lnTo>
                <a:lnTo>
                  <a:pt x="5120" y="4413"/>
                </a:lnTo>
                <a:lnTo>
                  <a:pt x="5122" y="4409"/>
                </a:lnTo>
                <a:lnTo>
                  <a:pt x="5139" y="4360"/>
                </a:lnTo>
                <a:lnTo>
                  <a:pt x="5090" y="4343"/>
                </a:lnTo>
                <a:lnTo>
                  <a:pt x="5086" y="4341"/>
                </a:lnTo>
                <a:lnTo>
                  <a:pt x="5087" y="4337"/>
                </a:lnTo>
                <a:lnTo>
                  <a:pt x="5104" y="4288"/>
                </a:lnTo>
                <a:lnTo>
                  <a:pt x="5106" y="4284"/>
                </a:lnTo>
                <a:close/>
                <a:moveTo>
                  <a:pt x="4585" y="4402"/>
                </a:moveTo>
                <a:cubicBezTo>
                  <a:pt x="4577" y="4446"/>
                  <a:pt x="4590" y="4481"/>
                  <a:pt x="4633" y="4493"/>
                </a:cubicBezTo>
                <a:cubicBezTo>
                  <a:pt x="4676" y="4504"/>
                  <a:pt x="4804" y="4427"/>
                  <a:pt x="4804" y="4427"/>
                </a:cubicBezTo>
                <a:cubicBezTo>
                  <a:pt x="4815" y="4421"/>
                  <a:pt x="4833" y="4419"/>
                  <a:pt x="4845" y="4423"/>
                </a:cubicBezTo>
                <a:lnTo>
                  <a:pt x="5075" y="4504"/>
                </a:lnTo>
                <a:cubicBezTo>
                  <a:pt x="5087" y="4508"/>
                  <a:pt x="5100" y="4521"/>
                  <a:pt x="5104" y="4532"/>
                </a:cubicBezTo>
                <a:cubicBezTo>
                  <a:pt x="5104" y="4532"/>
                  <a:pt x="5156" y="4673"/>
                  <a:pt x="5197" y="4691"/>
                </a:cubicBezTo>
                <a:cubicBezTo>
                  <a:pt x="5237" y="4709"/>
                  <a:pt x="5269" y="4689"/>
                  <a:pt x="5290" y="4650"/>
                </a:cubicBezTo>
                <a:cubicBezTo>
                  <a:pt x="5290" y="4650"/>
                  <a:pt x="5389" y="4493"/>
                  <a:pt x="5348" y="4303"/>
                </a:cubicBezTo>
                <a:cubicBezTo>
                  <a:pt x="5308" y="4114"/>
                  <a:pt x="5126" y="4172"/>
                  <a:pt x="5126" y="4172"/>
                </a:cubicBezTo>
                <a:cubicBezTo>
                  <a:pt x="5115" y="4176"/>
                  <a:pt x="5096" y="4175"/>
                  <a:pt x="5084" y="4171"/>
                </a:cubicBezTo>
                <a:lnTo>
                  <a:pt x="5046" y="4158"/>
                </a:lnTo>
                <a:cubicBezTo>
                  <a:pt x="5034" y="4154"/>
                  <a:pt x="5019" y="4142"/>
                  <a:pt x="5012" y="4132"/>
                </a:cubicBezTo>
                <a:cubicBezTo>
                  <a:pt x="5012" y="4132"/>
                  <a:pt x="4907" y="3972"/>
                  <a:pt x="4757" y="4095"/>
                </a:cubicBezTo>
                <a:cubicBezTo>
                  <a:pt x="4607" y="4218"/>
                  <a:pt x="4585" y="4402"/>
                  <a:pt x="4585" y="4402"/>
                </a:cubicBezTo>
                <a:close/>
                <a:moveTo>
                  <a:pt x="4971" y="3788"/>
                </a:moveTo>
                <a:cubicBezTo>
                  <a:pt x="5001" y="3788"/>
                  <a:pt x="5030" y="3791"/>
                  <a:pt x="5059" y="3795"/>
                </a:cubicBezTo>
                <a:lnTo>
                  <a:pt x="5254" y="2656"/>
                </a:lnTo>
                <a:lnTo>
                  <a:pt x="4192" y="3100"/>
                </a:lnTo>
                <a:lnTo>
                  <a:pt x="4638" y="3892"/>
                </a:lnTo>
                <a:cubicBezTo>
                  <a:pt x="4732" y="3827"/>
                  <a:pt x="4847" y="3788"/>
                  <a:pt x="4971" y="3788"/>
                </a:cubicBezTo>
                <a:close/>
                <a:moveTo>
                  <a:pt x="5093" y="3801"/>
                </a:moveTo>
                <a:cubicBezTo>
                  <a:pt x="5206" y="3825"/>
                  <a:pt x="5306" y="3881"/>
                  <a:pt x="5384" y="3960"/>
                </a:cubicBezTo>
                <a:cubicBezTo>
                  <a:pt x="5462" y="4037"/>
                  <a:pt x="5517" y="4136"/>
                  <a:pt x="5542" y="4247"/>
                </a:cubicBezTo>
                <a:lnTo>
                  <a:pt x="5964" y="4083"/>
                </a:lnTo>
                <a:lnTo>
                  <a:pt x="7066" y="1961"/>
                </a:lnTo>
                <a:cubicBezTo>
                  <a:pt x="7049" y="1949"/>
                  <a:pt x="7034" y="1933"/>
                  <a:pt x="7024" y="1915"/>
                </a:cubicBezTo>
                <a:lnTo>
                  <a:pt x="5292" y="2640"/>
                </a:lnTo>
                <a:lnTo>
                  <a:pt x="5093" y="3801"/>
                </a:lnTo>
                <a:close/>
                <a:moveTo>
                  <a:pt x="4429" y="4152"/>
                </a:moveTo>
                <a:cubicBezTo>
                  <a:pt x="4459" y="4079"/>
                  <a:pt x="4502" y="4014"/>
                  <a:pt x="4557" y="3960"/>
                </a:cubicBezTo>
                <a:cubicBezTo>
                  <a:pt x="4573" y="3943"/>
                  <a:pt x="4591" y="3928"/>
                  <a:pt x="4609" y="3913"/>
                </a:cubicBezTo>
                <a:lnTo>
                  <a:pt x="4159" y="3114"/>
                </a:lnTo>
                <a:lnTo>
                  <a:pt x="3848" y="3244"/>
                </a:lnTo>
                <a:cubicBezTo>
                  <a:pt x="3883" y="3319"/>
                  <a:pt x="3903" y="3403"/>
                  <a:pt x="3903" y="3491"/>
                </a:cubicBezTo>
                <a:cubicBezTo>
                  <a:pt x="3903" y="3598"/>
                  <a:pt x="3874" y="3698"/>
                  <a:pt x="3824" y="3784"/>
                </a:cubicBezTo>
                <a:lnTo>
                  <a:pt x="4429" y="4152"/>
                </a:lnTo>
                <a:close/>
                <a:moveTo>
                  <a:pt x="5334" y="4009"/>
                </a:moveTo>
                <a:cubicBezTo>
                  <a:pt x="5241" y="3916"/>
                  <a:pt x="5113" y="3859"/>
                  <a:pt x="4971" y="3859"/>
                </a:cubicBezTo>
                <a:cubicBezTo>
                  <a:pt x="4828" y="3859"/>
                  <a:pt x="4700" y="3916"/>
                  <a:pt x="4607" y="4009"/>
                </a:cubicBezTo>
                <a:cubicBezTo>
                  <a:pt x="4514" y="4103"/>
                  <a:pt x="4456" y="4231"/>
                  <a:pt x="4456" y="4373"/>
                </a:cubicBezTo>
                <a:cubicBezTo>
                  <a:pt x="4456" y="4515"/>
                  <a:pt x="4514" y="4644"/>
                  <a:pt x="4607" y="4737"/>
                </a:cubicBezTo>
                <a:cubicBezTo>
                  <a:pt x="4700" y="4830"/>
                  <a:pt x="4828" y="4888"/>
                  <a:pt x="4971" y="4888"/>
                </a:cubicBezTo>
                <a:cubicBezTo>
                  <a:pt x="5113" y="4888"/>
                  <a:pt x="5241" y="4830"/>
                  <a:pt x="5334" y="4737"/>
                </a:cubicBezTo>
                <a:cubicBezTo>
                  <a:pt x="5427" y="4644"/>
                  <a:pt x="5485" y="4515"/>
                  <a:pt x="5485" y="4373"/>
                </a:cubicBezTo>
                <a:cubicBezTo>
                  <a:pt x="5485" y="4231"/>
                  <a:pt x="5427" y="4103"/>
                  <a:pt x="5334" y="4009"/>
                </a:cubicBezTo>
                <a:close/>
                <a:moveTo>
                  <a:pt x="1419" y="3294"/>
                </a:moveTo>
                <a:cubicBezTo>
                  <a:pt x="1419" y="3316"/>
                  <a:pt x="1419" y="3334"/>
                  <a:pt x="1391" y="3334"/>
                </a:cubicBezTo>
                <a:lnTo>
                  <a:pt x="1051" y="3334"/>
                </a:lnTo>
                <a:cubicBezTo>
                  <a:pt x="1024" y="3334"/>
                  <a:pt x="1023" y="3316"/>
                  <a:pt x="1023" y="3294"/>
                </a:cubicBezTo>
                <a:lnTo>
                  <a:pt x="1023" y="2975"/>
                </a:lnTo>
                <a:cubicBezTo>
                  <a:pt x="1023" y="2953"/>
                  <a:pt x="1024" y="2936"/>
                  <a:pt x="1051" y="2936"/>
                </a:cubicBezTo>
                <a:lnTo>
                  <a:pt x="1400" y="2936"/>
                </a:lnTo>
                <a:cubicBezTo>
                  <a:pt x="1428" y="2936"/>
                  <a:pt x="1419" y="2953"/>
                  <a:pt x="1419" y="2975"/>
                </a:cubicBezTo>
                <a:lnTo>
                  <a:pt x="1419" y="3294"/>
                </a:lnTo>
                <a:close/>
                <a:moveTo>
                  <a:pt x="1411" y="2880"/>
                </a:moveTo>
                <a:lnTo>
                  <a:pt x="1031" y="2880"/>
                </a:lnTo>
                <a:cubicBezTo>
                  <a:pt x="996" y="2880"/>
                  <a:pt x="968" y="2902"/>
                  <a:pt x="968" y="2930"/>
                </a:cubicBezTo>
                <a:lnTo>
                  <a:pt x="968" y="3339"/>
                </a:lnTo>
                <a:cubicBezTo>
                  <a:pt x="968" y="3367"/>
                  <a:pt x="996" y="3389"/>
                  <a:pt x="1031" y="3389"/>
                </a:cubicBezTo>
                <a:lnTo>
                  <a:pt x="1411" y="3389"/>
                </a:lnTo>
                <a:cubicBezTo>
                  <a:pt x="1446" y="3389"/>
                  <a:pt x="1475" y="3367"/>
                  <a:pt x="1475" y="3339"/>
                </a:cubicBezTo>
                <a:lnTo>
                  <a:pt x="1475" y="2930"/>
                </a:lnTo>
                <a:cubicBezTo>
                  <a:pt x="1475" y="2902"/>
                  <a:pt x="1446" y="2880"/>
                  <a:pt x="1411" y="2880"/>
                </a:cubicBezTo>
                <a:close/>
                <a:moveTo>
                  <a:pt x="1433" y="2861"/>
                </a:moveTo>
                <a:cubicBezTo>
                  <a:pt x="1418" y="2756"/>
                  <a:pt x="1396" y="2728"/>
                  <a:pt x="1367" y="2707"/>
                </a:cubicBezTo>
                <a:lnTo>
                  <a:pt x="1084" y="2707"/>
                </a:lnTo>
                <a:cubicBezTo>
                  <a:pt x="1028" y="2728"/>
                  <a:pt x="1009" y="2861"/>
                  <a:pt x="1009" y="2861"/>
                </a:cubicBezTo>
                <a:lnTo>
                  <a:pt x="1433" y="2861"/>
                </a:lnTo>
                <a:close/>
                <a:moveTo>
                  <a:pt x="1433" y="3408"/>
                </a:moveTo>
                <a:cubicBezTo>
                  <a:pt x="1418" y="3513"/>
                  <a:pt x="1396" y="3541"/>
                  <a:pt x="1367" y="3562"/>
                </a:cubicBezTo>
                <a:lnTo>
                  <a:pt x="1084" y="3562"/>
                </a:lnTo>
                <a:cubicBezTo>
                  <a:pt x="1028" y="3541"/>
                  <a:pt x="1009" y="3408"/>
                  <a:pt x="1009" y="3408"/>
                </a:cubicBezTo>
                <a:lnTo>
                  <a:pt x="1433" y="3408"/>
                </a:lnTo>
                <a:close/>
                <a:moveTo>
                  <a:pt x="1227" y="3044"/>
                </a:moveTo>
                <a:cubicBezTo>
                  <a:pt x="1227" y="3070"/>
                  <a:pt x="1205" y="3090"/>
                  <a:pt x="1178" y="3090"/>
                </a:cubicBezTo>
                <a:cubicBezTo>
                  <a:pt x="1151" y="3090"/>
                  <a:pt x="1129" y="3070"/>
                  <a:pt x="1129" y="3044"/>
                </a:cubicBezTo>
                <a:cubicBezTo>
                  <a:pt x="1129" y="3019"/>
                  <a:pt x="1151" y="2999"/>
                  <a:pt x="1178" y="2999"/>
                </a:cubicBezTo>
                <a:cubicBezTo>
                  <a:pt x="1205" y="2999"/>
                  <a:pt x="1227" y="3019"/>
                  <a:pt x="1227" y="3044"/>
                </a:cubicBezTo>
                <a:close/>
                <a:moveTo>
                  <a:pt x="1331" y="3044"/>
                </a:moveTo>
                <a:cubicBezTo>
                  <a:pt x="1331" y="3070"/>
                  <a:pt x="1309" y="3090"/>
                  <a:pt x="1282" y="3090"/>
                </a:cubicBezTo>
                <a:cubicBezTo>
                  <a:pt x="1255" y="3090"/>
                  <a:pt x="1233" y="3070"/>
                  <a:pt x="1233" y="3044"/>
                </a:cubicBezTo>
                <a:cubicBezTo>
                  <a:pt x="1233" y="3019"/>
                  <a:pt x="1255" y="2999"/>
                  <a:pt x="1282" y="2999"/>
                </a:cubicBezTo>
                <a:cubicBezTo>
                  <a:pt x="1309" y="2999"/>
                  <a:pt x="1331" y="3019"/>
                  <a:pt x="1331" y="3044"/>
                </a:cubicBezTo>
                <a:close/>
                <a:moveTo>
                  <a:pt x="1227" y="3239"/>
                </a:moveTo>
                <a:cubicBezTo>
                  <a:pt x="1227" y="3264"/>
                  <a:pt x="1205" y="3285"/>
                  <a:pt x="1178" y="3285"/>
                </a:cubicBezTo>
                <a:cubicBezTo>
                  <a:pt x="1151" y="3285"/>
                  <a:pt x="1129" y="3264"/>
                  <a:pt x="1129" y="3239"/>
                </a:cubicBezTo>
                <a:cubicBezTo>
                  <a:pt x="1129" y="3214"/>
                  <a:pt x="1151" y="3193"/>
                  <a:pt x="1178" y="3193"/>
                </a:cubicBezTo>
                <a:cubicBezTo>
                  <a:pt x="1205" y="3193"/>
                  <a:pt x="1227" y="3214"/>
                  <a:pt x="1227" y="3239"/>
                </a:cubicBezTo>
                <a:close/>
                <a:moveTo>
                  <a:pt x="1331" y="3239"/>
                </a:moveTo>
                <a:cubicBezTo>
                  <a:pt x="1331" y="3264"/>
                  <a:pt x="1309" y="3285"/>
                  <a:pt x="1282" y="3285"/>
                </a:cubicBezTo>
                <a:cubicBezTo>
                  <a:pt x="1255" y="3285"/>
                  <a:pt x="1233" y="3264"/>
                  <a:pt x="1233" y="3239"/>
                </a:cubicBezTo>
                <a:cubicBezTo>
                  <a:pt x="1233" y="3214"/>
                  <a:pt x="1255" y="3193"/>
                  <a:pt x="1282" y="3193"/>
                </a:cubicBezTo>
                <a:cubicBezTo>
                  <a:pt x="1309" y="3193"/>
                  <a:pt x="1331" y="3214"/>
                  <a:pt x="1331" y="3239"/>
                </a:cubicBezTo>
                <a:close/>
                <a:moveTo>
                  <a:pt x="1172" y="3142"/>
                </a:moveTo>
                <a:cubicBezTo>
                  <a:pt x="1172" y="3167"/>
                  <a:pt x="1150" y="3188"/>
                  <a:pt x="1122" y="3188"/>
                </a:cubicBezTo>
                <a:cubicBezTo>
                  <a:pt x="1095" y="3188"/>
                  <a:pt x="1073" y="3167"/>
                  <a:pt x="1073" y="3142"/>
                </a:cubicBezTo>
                <a:cubicBezTo>
                  <a:pt x="1073" y="3116"/>
                  <a:pt x="1095" y="3096"/>
                  <a:pt x="1122" y="3096"/>
                </a:cubicBezTo>
                <a:cubicBezTo>
                  <a:pt x="1150" y="3096"/>
                  <a:pt x="1172" y="3116"/>
                  <a:pt x="1172" y="3142"/>
                </a:cubicBezTo>
                <a:close/>
                <a:moveTo>
                  <a:pt x="1276" y="3142"/>
                </a:moveTo>
                <a:cubicBezTo>
                  <a:pt x="1276" y="3167"/>
                  <a:pt x="1254" y="3188"/>
                  <a:pt x="1227" y="3188"/>
                </a:cubicBezTo>
                <a:cubicBezTo>
                  <a:pt x="1200" y="3188"/>
                  <a:pt x="1178" y="3167"/>
                  <a:pt x="1178" y="3142"/>
                </a:cubicBezTo>
                <a:cubicBezTo>
                  <a:pt x="1178" y="3116"/>
                  <a:pt x="1200" y="3096"/>
                  <a:pt x="1227" y="3096"/>
                </a:cubicBezTo>
                <a:cubicBezTo>
                  <a:pt x="1254" y="3096"/>
                  <a:pt x="1276" y="3116"/>
                  <a:pt x="1276" y="3142"/>
                </a:cubicBezTo>
                <a:close/>
                <a:moveTo>
                  <a:pt x="1386" y="3142"/>
                </a:moveTo>
                <a:cubicBezTo>
                  <a:pt x="1386" y="3167"/>
                  <a:pt x="1364" y="3188"/>
                  <a:pt x="1337" y="3188"/>
                </a:cubicBezTo>
                <a:cubicBezTo>
                  <a:pt x="1310" y="3188"/>
                  <a:pt x="1288" y="3167"/>
                  <a:pt x="1288" y="3142"/>
                </a:cubicBezTo>
                <a:cubicBezTo>
                  <a:pt x="1288" y="3116"/>
                  <a:pt x="1310" y="3096"/>
                  <a:pt x="1337" y="3096"/>
                </a:cubicBezTo>
                <a:cubicBezTo>
                  <a:pt x="1364" y="3096"/>
                  <a:pt x="1386" y="3116"/>
                  <a:pt x="1386" y="3142"/>
                </a:cubicBezTo>
                <a:close/>
                <a:moveTo>
                  <a:pt x="1539" y="3626"/>
                </a:moveTo>
                <a:lnTo>
                  <a:pt x="2336" y="4925"/>
                </a:lnTo>
                <a:cubicBezTo>
                  <a:pt x="2347" y="4919"/>
                  <a:pt x="2359" y="4916"/>
                  <a:pt x="2372" y="4914"/>
                </a:cubicBezTo>
                <a:lnTo>
                  <a:pt x="2303" y="2866"/>
                </a:lnTo>
                <a:lnTo>
                  <a:pt x="1783" y="2531"/>
                </a:lnTo>
                <a:lnTo>
                  <a:pt x="1632" y="2718"/>
                </a:lnTo>
                <a:lnTo>
                  <a:pt x="1635" y="2721"/>
                </a:lnTo>
                <a:cubicBezTo>
                  <a:pt x="1741" y="2827"/>
                  <a:pt x="1806" y="2973"/>
                  <a:pt x="1806" y="3135"/>
                </a:cubicBezTo>
                <a:cubicBezTo>
                  <a:pt x="1806" y="3296"/>
                  <a:pt x="1741" y="3442"/>
                  <a:pt x="1635" y="3548"/>
                </a:cubicBezTo>
                <a:cubicBezTo>
                  <a:pt x="1606" y="3577"/>
                  <a:pt x="1574" y="3603"/>
                  <a:pt x="1539" y="3626"/>
                </a:cubicBezTo>
                <a:close/>
                <a:moveTo>
                  <a:pt x="1607" y="2694"/>
                </a:moveTo>
                <a:lnTo>
                  <a:pt x="1754" y="2512"/>
                </a:lnTo>
                <a:lnTo>
                  <a:pt x="1545" y="2378"/>
                </a:lnTo>
                <a:cubicBezTo>
                  <a:pt x="1519" y="2409"/>
                  <a:pt x="1480" y="2429"/>
                  <a:pt x="1437" y="2429"/>
                </a:cubicBezTo>
                <a:cubicBezTo>
                  <a:pt x="1432" y="2429"/>
                  <a:pt x="1428" y="2429"/>
                  <a:pt x="1423" y="2429"/>
                </a:cubicBezTo>
                <a:lnTo>
                  <a:pt x="1391" y="2575"/>
                </a:lnTo>
                <a:cubicBezTo>
                  <a:pt x="1472" y="2599"/>
                  <a:pt x="1545" y="2640"/>
                  <a:pt x="1607" y="2694"/>
                </a:cubicBezTo>
                <a:close/>
                <a:moveTo>
                  <a:pt x="1585" y="2771"/>
                </a:moveTo>
                <a:cubicBezTo>
                  <a:pt x="1492" y="2678"/>
                  <a:pt x="1363" y="2620"/>
                  <a:pt x="1221" y="2620"/>
                </a:cubicBezTo>
                <a:cubicBezTo>
                  <a:pt x="1079" y="2620"/>
                  <a:pt x="951" y="2678"/>
                  <a:pt x="857" y="2771"/>
                </a:cubicBezTo>
                <a:cubicBezTo>
                  <a:pt x="764" y="2864"/>
                  <a:pt x="707" y="2992"/>
                  <a:pt x="707" y="3135"/>
                </a:cubicBezTo>
                <a:cubicBezTo>
                  <a:pt x="707" y="3277"/>
                  <a:pt x="764" y="3405"/>
                  <a:pt x="857" y="3498"/>
                </a:cubicBezTo>
                <a:cubicBezTo>
                  <a:pt x="951" y="3591"/>
                  <a:pt x="1079" y="3649"/>
                  <a:pt x="1221" y="3649"/>
                </a:cubicBezTo>
                <a:cubicBezTo>
                  <a:pt x="1363" y="3649"/>
                  <a:pt x="1492" y="3591"/>
                  <a:pt x="1585" y="3498"/>
                </a:cubicBezTo>
                <a:cubicBezTo>
                  <a:pt x="1678" y="3405"/>
                  <a:pt x="1736" y="3277"/>
                  <a:pt x="1736" y="3135"/>
                </a:cubicBezTo>
                <a:cubicBezTo>
                  <a:pt x="1736" y="2992"/>
                  <a:pt x="1678" y="2864"/>
                  <a:pt x="1585" y="2771"/>
                </a:cubicBezTo>
                <a:close/>
                <a:moveTo>
                  <a:pt x="2887" y="3427"/>
                </a:moveTo>
                <a:lnTo>
                  <a:pt x="2888" y="3451"/>
                </a:lnTo>
                <a:lnTo>
                  <a:pt x="2888" y="3451"/>
                </a:lnTo>
                <a:lnTo>
                  <a:pt x="2887" y="3427"/>
                </a:lnTo>
                <a:close/>
                <a:moveTo>
                  <a:pt x="3367" y="3461"/>
                </a:moveTo>
                <a:cubicBezTo>
                  <a:pt x="3367" y="3474"/>
                  <a:pt x="3369" y="3488"/>
                  <a:pt x="3372" y="3505"/>
                </a:cubicBezTo>
                <a:cubicBezTo>
                  <a:pt x="3381" y="3553"/>
                  <a:pt x="3440" y="3585"/>
                  <a:pt x="3535" y="3593"/>
                </a:cubicBezTo>
                <a:cubicBezTo>
                  <a:pt x="3554" y="3595"/>
                  <a:pt x="3574" y="3595"/>
                  <a:pt x="3595" y="3595"/>
                </a:cubicBezTo>
                <a:cubicBezTo>
                  <a:pt x="3703" y="3593"/>
                  <a:pt x="3730" y="3534"/>
                  <a:pt x="3729" y="3499"/>
                </a:cubicBezTo>
                <a:lnTo>
                  <a:pt x="3727" y="3454"/>
                </a:lnTo>
                <a:lnTo>
                  <a:pt x="3721" y="3454"/>
                </a:lnTo>
                <a:lnTo>
                  <a:pt x="3722" y="3444"/>
                </a:lnTo>
                <a:cubicBezTo>
                  <a:pt x="3723" y="3431"/>
                  <a:pt x="3721" y="3418"/>
                  <a:pt x="3716" y="3405"/>
                </a:cubicBezTo>
                <a:lnTo>
                  <a:pt x="3715" y="3402"/>
                </a:lnTo>
                <a:cubicBezTo>
                  <a:pt x="3703" y="3395"/>
                  <a:pt x="3676" y="3384"/>
                  <a:pt x="3622" y="3380"/>
                </a:cubicBezTo>
                <a:cubicBezTo>
                  <a:pt x="3598" y="3378"/>
                  <a:pt x="3570" y="3377"/>
                  <a:pt x="3540" y="3377"/>
                </a:cubicBezTo>
                <a:cubicBezTo>
                  <a:pt x="3466" y="3379"/>
                  <a:pt x="3421" y="3387"/>
                  <a:pt x="3395" y="3404"/>
                </a:cubicBezTo>
                <a:lnTo>
                  <a:pt x="3389" y="3413"/>
                </a:lnTo>
                <a:cubicBezTo>
                  <a:pt x="3381" y="3426"/>
                  <a:pt x="3377" y="3439"/>
                  <a:pt x="3376" y="3452"/>
                </a:cubicBezTo>
                <a:lnTo>
                  <a:pt x="3375" y="3460"/>
                </a:lnTo>
                <a:lnTo>
                  <a:pt x="3367" y="3461"/>
                </a:lnTo>
                <a:close/>
                <a:moveTo>
                  <a:pt x="2914" y="3512"/>
                </a:moveTo>
                <a:lnTo>
                  <a:pt x="2914" y="3514"/>
                </a:lnTo>
                <a:cubicBezTo>
                  <a:pt x="2915" y="3551"/>
                  <a:pt x="2945" y="3597"/>
                  <a:pt x="3026" y="3604"/>
                </a:cubicBezTo>
                <a:cubicBezTo>
                  <a:pt x="3035" y="3605"/>
                  <a:pt x="3044" y="3605"/>
                  <a:pt x="3053" y="3605"/>
                </a:cubicBezTo>
                <a:cubicBezTo>
                  <a:pt x="3183" y="3603"/>
                  <a:pt x="3264" y="3566"/>
                  <a:pt x="3270" y="3507"/>
                </a:cubicBezTo>
                <a:cubicBezTo>
                  <a:pt x="3272" y="3492"/>
                  <a:pt x="3273" y="3477"/>
                  <a:pt x="3273" y="3462"/>
                </a:cubicBezTo>
                <a:lnTo>
                  <a:pt x="3260" y="3462"/>
                </a:lnTo>
                <a:lnTo>
                  <a:pt x="3235" y="3403"/>
                </a:lnTo>
                <a:cubicBezTo>
                  <a:pt x="3218" y="3395"/>
                  <a:pt x="3195" y="3390"/>
                  <a:pt x="3164" y="3387"/>
                </a:cubicBezTo>
                <a:cubicBezTo>
                  <a:pt x="3144" y="3386"/>
                  <a:pt x="3122" y="3385"/>
                  <a:pt x="3095" y="3386"/>
                </a:cubicBezTo>
                <a:cubicBezTo>
                  <a:pt x="3002" y="3387"/>
                  <a:pt x="2956" y="3400"/>
                  <a:pt x="2933" y="3410"/>
                </a:cubicBezTo>
                <a:lnTo>
                  <a:pt x="2929" y="3420"/>
                </a:lnTo>
                <a:cubicBezTo>
                  <a:pt x="2928" y="3424"/>
                  <a:pt x="2927" y="3428"/>
                  <a:pt x="2926" y="3432"/>
                </a:cubicBezTo>
                <a:lnTo>
                  <a:pt x="3108" y="3432"/>
                </a:lnTo>
                <a:lnTo>
                  <a:pt x="3108" y="3512"/>
                </a:lnTo>
                <a:lnTo>
                  <a:pt x="2914" y="3512"/>
                </a:lnTo>
                <a:close/>
                <a:moveTo>
                  <a:pt x="3048" y="3623"/>
                </a:moveTo>
                <a:cubicBezTo>
                  <a:pt x="3040" y="3623"/>
                  <a:pt x="3031" y="3623"/>
                  <a:pt x="3024" y="3622"/>
                </a:cubicBezTo>
                <a:cubicBezTo>
                  <a:pt x="2927" y="3614"/>
                  <a:pt x="2891" y="3559"/>
                  <a:pt x="2890" y="3514"/>
                </a:cubicBezTo>
                <a:lnTo>
                  <a:pt x="2889" y="3469"/>
                </a:lnTo>
                <a:lnTo>
                  <a:pt x="2865" y="3470"/>
                </a:lnTo>
                <a:lnTo>
                  <a:pt x="2863" y="3410"/>
                </a:lnTo>
                <a:lnTo>
                  <a:pt x="2898" y="3409"/>
                </a:lnTo>
                <a:cubicBezTo>
                  <a:pt x="2916" y="3393"/>
                  <a:pt x="2965" y="3370"/>
                  <a:pt x="3094" y="3368"/>
                </a:cubicBezTo>
                <a:cubicBezTo>
                  <a:pt x="3122" y="3367"/>
                  <a:pt x="3146" y="3368"/>
                  <a:pt x="3167" y="3370"/>
                </a:cubicBezTo>
                <a:cubicBezTo>
                  <a:pt x="3215" y="3374"/>
                  <a:pt x="3249" y="3384"/>
                  <a:pt x="3270" y="3402"/>
                </a:cubicBezTo>
                <a:lnTo>
                  <a:pt x="3366" y="3400"/>
                </a:lnTo>
                <a:cubicBezTo>
                  <a:pt x="3367" y="3400"/>
                  <a:pt x="3368" y="3399"/>
                  <a:pt x="3369" y="3398"/>
                </a:cubicBezTo>
                <a:cubicBezTo>
                  <a:pt x="3397" y="3373"/>
                  <a:pt x="3450" y="3361"/>
                  <a:pt x="3539" y="3359"/>
                </a:cubicBezTo>
                <a:cubicBezTo>
                  <a:pt x="3571" y="3359"/>
                  <a:pt x="3599" y="3360"/>
                  <a:pt x="3624" y="3362"/>
                </a:cubicBezTo>
                <a:cubicBezTo>
                  <a:pt x="3691" y="3367"/>
                  <a:pt x="3723" y="3382"/>
                  <a:pt x="3738" y="3394"/>
                </a:cubicBezTo>
                <a:lnTo>
                  <a:pt x="3771" y="3393"/>
                </a:lnTo>
                <a:lnTo>
                  <a:pt x="3773" y="3453"/>
                </a:lnTo>
                <a:lnTo>
                  <a:pt x="3751" y="3453"/>
                </a:lnTo>
                <a:lnTo>
                  <a:pt x="3753" y="3499"/>
                </a:lnTo>
                <a:cubicBezTo>
                  <a:pt x="3754" y="3540"/>
                  <a:pt x="3722" y="3611"/>
                  <a:pt x="3596" y="3613"/>
                </a:cubicBezTo>
                <a:cubicBezTo>
                  <a:pt x="3574" y="3613"/>
                  <a:pt x="3553" y="3613"/>
                  <a:pt x="3533" y="3611"/>
                </a:cubicBezTo>
                <a:cubicBezTo>
                  <a:pt x="3426" y="3602"/>
                  <a:pt x="3359" y="3564"/>
                  <a:pt x="3349" y="3508"/>
                </a:cubicBezTo>
                <a:cubicBezTo>
                  <a:pt x="3346" y="3490"/>
                  <a:pt x="3344" y="3475"/>
                  <a:pt x="3344" y="3461"/>
                </a:cubicBezTo>
                <a:lnTo>
                  <a:pt x="3296" y="3462"/>
                </a:lnTo>
                <a:cubicBezTo>
                  <a:pt x="3297" y="3477"/>
                  <a:pt x="3296" y="3493"/>
                  <a:pt x="3294" y="3509"/>
                </a:cubicBezTo>
                <a:cubicBezTo>
                  <a:pt x="3286" y="3578"/>
                  <a:pt x="3196" y="3620"/>
                  <a:pt x="3054" y="3623"/>
                </a:cubicBezTo>
                <a:cubicBezTo>
                  <a:pt x="3052" y="3623"/>
                  <a:pt x="3050" y="3623"/>
                  <a:pt x="3048" y="3623"/>
                </a:cubicBezTo>
                <a:close/>
                <a:moveTo>
                  <a:pt x="3318" y="2906"/>
                </a:moveTo>
                <a:cubicBezTo>
                  <a:pt x="3381" y="2906"/>
                  <a:pt x="3442" y="2916"/>
                  <a:pt x="3499" y="2935"/>
                </a:cubicBezTo>
                <a:lnTo>
                  <a:pt x="3770" y="2423"/>
                </a:lnTo>
                <a:lnTo>
                  <a:pt x="3228" y="1461"/>
                </a:lnTo>
                <a:cubicBezTo>
                  <a:pt x="3212" y="1468"/>
                  <a:pt x="3193" y="1472"/>
                  <a:pt x="3174" y="1472"/>
                </a:cubicBezTo>
                <a:cubicBezTo>
                  <a:pt x="3130" y="1472"/>
                  <a:pt x="3090" y="1451"/>
                  <a:pt x="3064" y="1419"/>
                </a:cubicBezTo>
                <a:cubicBezTo>
                  <a:pt x="2848" y="1553"/>
                  <a:pt x="2632" y="1686"/>
                  <a:pt x="2417" y="1820"/>
                </a:cubicBezTo>
                <a:cubicBezTo>
                  <a:pt x="2425" y="1838"/>
                  <a:pt x="2430" y="1858"/>
                  <a:pt x="2430" y="1880"/>
                </a:cubicBezTo>
                <a:cubicBezTo>
                  <a:pt x="2430" y="1950"/>
                  <a:pt x="2378" y="2009"/>
                  <a:pt x="2310" y="2020"/>
                </a:cubicBezTo>
                <a:lnTo>
                  <a:pt x="2338" y="2846"/>
                </a:lnTo>
                <a:lnTo>
                  <a:pt x="2833" y="3165"/>
                </a:lnTo>
                <a:cubicBezTo>
                  <a:pt x="2854" y="3133"/>
                  <a:pt x="2878" y="3104"/>
                  <a:pt x="2904" y="3078"/>
                </a:cubicBezTo>
                <a:cubicBezTo>
                  <a:pt x="3010" y="2972"/>
                  <a:pt x="3157" y="2906"/>
                  <a:pt x="3318" y="2906"/>
                </a:cubicBezTo>
                <a:close/>
                <a:moveTo>
                  <a:pt x="3532" y="2947"/>
                </a:moveTo>
                <a:cubicBezTo>
                  <a:pt x="3608" y="2976"/>
                  <a:pt x="3675" y="3021"/>
                  <a:pt x="3732" y="3078"/>
                </a:cubicBezTo>
                <a:cubicBezTo>
                  <a:pt x="3771" y="3117"/>
                  <a:pt x="3805" y="3163"/>
                  <a:pt x="3832" y="3213"/>
                </a:cubicBezTo>
                <a:lnTo>
                  <a:pt x="4142" y="3083"/>
                </a:lnTo>
                <a:lnTo>
                  <a:pt x="3791" y="2460"/>
                </a:lnTo>
                <a:lnTo>
                  <a:pt x="3532" y="2947"/>
                </a:lnTo>
                <a:close/>
                <a:moveTo>
                  <a:pt x="2959" y="3953"/>
                </a:moveTo>
                <a:cubicBezTo>
                  <a:pt x="2940" y="3938"/>
                  <a:pt x="2921" y="3922"/>
                  <a:pt x="2904" y="3905"/>
                </a:cubicBezTo>
                <a:cubicBezTo>
                  <a:pt x="2799" y="3799"/>
                  <a:pt x="2733" y="3653"/>
                  <a:pt x="2733" y="3491"/>
                </a:cubicBezTo>
                <a:cubicBezTo>
                  <a:pt x="2733" y="3383"/>
                  <a:pt x="2763" y="3281"/>
                  <a:pt x="2814" y="3194"/>
                </a:cubicBezTo>
                <a:lnTo>
                  <a:pt x="2339" y="2889"/>
                </a:lnTo>
                <a:lnTo>
                  <a:pt x="2407" y="4913"/>
                </a:lnTo>
                <a:cubicBezTo>
                  <a:pt x="2420" y="4914"/>
                  <a:pt x="2433" y="4917"/>
                  <a:pt x="2445" y="4921"/>
                </a:cubicBezTo>
                <a:lnTo>
                  <a:pt x="2959" y="3953"/>
                </a:lnTo>
                <a:close/>
                <a:moveTo>
                  <a:pt x="3682" y="3127"/>
                </a:moveTo>
                <a:cubicBezTo>
                  <a:pt x="3589" y="3034"/>
                  <a:pt x="3460" y="2977"/>
                  <a:pt x="3318" y="2977"/>
                </a:cubicBezTo>
                <a:cubicBezTo>
                  <a:pt x="3176" y="2977"/>
                  <a:pt x="3047" y="3034"/>
                  <a:pt x="2954" y="3127"/>
                </a:cubicBezTo>
                <a:cubicBezTo>
                  <a:pt x="2861" y="3220"/>
                  <a:pt x="2804" y="3349"/>
                  <a:pt x="2804" y="3491"/>
                </a:cubicBezTo>
                <a:cubicBezTo>
                  <a:pt x="2804" y="3633"/>
                  <a:pt x="2861" y="3762"/>
                  <a:pt x="2954" y="3855"/>
                </a:cubicBezTo>
                <a:cubicBezTo>
                  <a:pt x="3047" y="3948"/>
                  <a:pt x="3176" y="4006"/>
                  <a:pt x="3318" y="4006"/>
                </a:cubicBezTo>
                <a:cubicBezTo>
                  <a:pt x="3460" y="4006"/>
                  <a:pt x="3589" y="3948"/>
                  <a:pt x="3682" y="3855"/>
                </a:cubicBezTo>
                <a:cubicBezTo>
                  <a:pt x="3775" y="3762"/>
                  <a:pt x="3832" y="3633"/>
                  <a:pt x="3832" y="3491"/>
                </a:cubicBezTo>
                <a:cubicBezTo>
                  <a:pt x="3832" y="3349"/>
                  <a:pt x="3775" y="3220"/>
                  <a:pt x="3682" y="3127"/>
                </a:cubicBezTo>
                <a:close/>
                <a:moveTo>
                  <a:pt x="7638" y="2863"/>
                </a:moveTo>
                <a:cubicBezTo>
                  <a:pt x="7800" y="2863"/>
                  <a:pt x="7946" y="2929"/>
                  <a:pt x="8052" y="3035"/>
                </a:cubicBezTo>
                <a:cubicBezTo>
                  <a:pt x="8158" y="3140"/>
                  <a:pt x="8223" y="3287"/>
                  <a:pt x="8223" y="3448"/>
                </a:cubicBezTo>
                <a:cubicBezTo>
                  <a:pt x="8223" y="3456"/>
                  <a:pt x="8223" y="3464"/>
                  <a:pt x="8223" y="3472"/>
                </a:cubicBezTo>
                <a:lnTo>
                  <a:pt x="11263" y="3628"/>
                </a:lnTo>
                <a:cubicBezTo>
                  <a:pt x="11264" y="3623"/>
                  <a:pt x="11265" y="3619"/>
                  <a:pt x="11266" y="3614"/>
                </a:cubicBezTo>
                <a:lnTo>
                  <a:pt x="7269" y="1915"/>
                </a:lnTo>
                <a:cubicBezTo>
                  <a:pt x="7254" y="1942"/>
                  <a:pt x="7231" y="1962"/>
                  <a:pt x="7203" y="1974"/>
                </a:cubicBezTo>
                <a:lnTo>
                  <a:pt x="7467" y="2889"/>
                </a:lnTo>
                <a:cubicBezTo>
                  <a:pt x="7521" y="2872"/>
                  <a:pt x="7579" y="2863"/>
                  <a:pt x="7638" y="2863"/>
                </a:cubicBezTo>
                <a:close/>
                <a:moveTo>
                  <a:pt x="7087" y="3645"/>
                </a:moveTo>
                <a:cubicBezTo>
                  <a:pt x="7065" y="3584"/>
                  <a:pt x="7053" y="3517"/>
                  <a:pt x="7053" y="3448"/>
                </a:cubicBezTo>
                <a:cubicBezTo>
                  <a:pt x="7053" y="3287"/>
                  <a:pt x="7119" y="3140"/>
                  <a:pt x="7225" y="3035"/>
                </a:cubicBezTo>
                <a:cubicBezTo>
                  <a:pt x="7284" y="2976"/>
                  <a:pt x="7355" y="2930"/>
                  <a:pt x="7434" y="2900"/>
                </a:cubicBezTo>
                <a:lnTo>
                  <a:pt x="7169" y="1984"/>
                </a:lnTo>
                <a:cubicBezTo>
                  <a:pt x="7162" y="1985"/>
                  <a:pt x="7154" y="1986"/>
                  <a:pt x="7147" y="1986"/>
                </a:cubicBezTo>
                <a:cubicBezTo>
                  <a:pt x="7129" y="1986"/>
                  <a:pt x="7113" y="1983"/>
                  <a:pt x="7097" y="1977"/>
                </a:cubicBezTo>
                <a:lnTo>
                  <a:pt x="6013" y="4064"/>
                </a:lnTo>
                <a:lnTo>
                  <a:pt x="7087" y="3645"/>
                </a:lnTo>
                <a:close/>
                <a:moveTo>
                  <a:pt x="8002" y="3084"/>
                </a:moveTo>
                <a:cubicBezTo>
                  <a:pt x="7909" y="2991"/>
                  <a:pt x="7780" y="2934"/>
                  <a:pt x="7638" y="2934"/>
                </a:cubicBezTo>
                <a:cubicBezTo>
                  <a:pt x="7496" y="2934"/>
                  <a:pt x="7368" y="2991"/>
                  <a:pt x="7275" y="3084"/>
                </a:cubicBezTo>
                <a:cubicBezTo>
                  <a:pt x="7181" y="3178"/>
                  <a:pt x="7124" y="3306"/>
                  <a:pt x="7124" y="3448"/>
                </a:cubicBezTo>
                <a:cubicBezTo>
                  <a:pt x="7124" y="3590"/>
                  <a:pt x="7181" y="3719"/>
                  <a:pt x="7275" y="3812"/>
                </a:cubicBezTo>
                <a:cubicBezTo>
                  <a:pt x="7368" y="3905"/>
                  <a:pt x="7496" y="3963"/>
                  <a:pt x="7638" y="3963"/>
                </a:cubicBezTo>
                <a:cubicBezTo>
                  <a:pt x="7780" y="3963"/>
                  <a:pt x="7909" y="3905"/>
                  <a:pt x="8002" y="3812"/>
                </a:cubicBezTo>
                <a:cubicBezTo>
                  <a:pt x="8095" y="3719"/>
                  <a:pt x="8153" y="3590"/>
                  <a:pt x="8153" y="3448"/>
                </a:cubicBezTo>
                <a:cubicBezTo>
                  <a:pt x="8153" y="3306"/>
                  <a:pt x="8095" y="3178"/>
                  <a:pt x="8002" y="3084"/>
                </a:cubicBezTo>
                <a:close/>
                <a:moveTo>
                  <a:pt x="7875" y="3566"/>
                </a:moveTo>
                <a:lnTo>
                  <a:pt x="7799" y="3567"/>
                </a:lnTo>
                <a:lnTo>
                  <a:pt x="7799" y="3487"/>
                </a:lnTo>
                <a:lnTo>
                  <a:pt x="7875" y="3486"/>
                </a:lnTo>
                <a:lnTo>
                  <a:pt x="7951" y="3486"/>
                </a:lnTo>
                <a:lnTo>
                  <a:pt x="7952" y="3566"/>
                </a:lnTo>
                <a:lnTo>
                  <a:pt x="7875" y="3566"/>
                </a:lnTo>
                <a:close/>
                <a:moveTo>
                  <a:pt x="7637" y="3318"/>
                </a:moveTo>
                <a:lnTo>
                  <a:pt x="7400" y="3320"/>
                </a:lnTo>
                <a:lnTo>
                  <a:pt x="7382" y="3320"/>
                </a:lnTo>
                <a:lnTo>
                  <a:pt x="7400" y="3284"/>
                </a:lnTo>
                <a:lnTo>
                  <a:pt x="7445" y="3195"/>
                </a:lnTo>
                <a:lnTo>
                  <a:pt x="7636" y="3194"/>
                </a:lnTo>
                <a:lnTo>
                  <a:pt x="7828" y="3193"/>
                </a:lnTo>
                <a:lnTo>
                  <a:pt x="7874" y="3282"/>
                </a:lnTo>
                <a:lnTo>
                  <a:pt x="7893" y="3317"/>
                </a:lnTo>
                <a:lnTo>
                  <a:pt x="7874" y="3317"/>
                </a:lnTo>
                <a:lnTo>
                  <a:pt x="7637" y="3318"/>
                </a:lnTo>
                <a:close/>
                <a:moveTo>
                  <a:pt x="7401" y="3569"/>
                </a:moveTo>
                <a:lnTo>
                  <a:pt x="7325" y="3569"/>
                </a:lnTo>
                <a:lnTo>
                  <a:pt x="7325" y="3489"/>
                </a:lnTo>
                <a:lnTo>
                  <a:pt x="7401" y="3489"/>
                </a:lnTo>
                <a:lnTo>
                  <a:pt x="7477" y="3488"/>
                </a:lnTo>
                <a:lnTo>
                  <a:pt x="7478" y="3568"/>
                </a:lnTo>
                <a:lnTo>
                  <a:pt x="7401" y="3569"/>
                </a:lnTo>
                <a:close/>
                <a:moveTo>
                  <a:pt x="8021" y="3626"/>
                </a:moveTo>
                <a:lnTo>
                  <a:pt x="8019" y="3363"/>
                </a:lnTo>
                <a:lnTo>
                  <a:pt x="7942" y="3279"/>
                </a:lnTo>
                <a:lnTo>
                  <a:pt x="7873" y="3144"/>
                </a:lnTo>
                <a:lnTo>
                  <a:pt x="7402" y="3144"/>
                </a:lnTo>
                <a:lnTo>
                  <a:pt x="7399" y="3153"/>
                </a:lnTo>
                <a:lnTo>
                  <a:pt x="7332" y="3282"/>
                </a:lnTo>
                <a:lnTo>
                  <a:pt x="7255" y="3367"/>
                </a:lnTo>
                <a:lnTo>
                  <a:pt x="7257" y="3612"/>
                </a:lnTo>
                <a:lnTo>
                  <a:pt x="7257" y="3631"/>
                </a:lnTo>
                <a:lnTo>
                  <a:pt x="7257" y="3718"/>
                </a:lnTo>
                <a:cubicBezTo>
                  <a:pt x="7257" y="3737"/>
                  <a:pt x="7273" y="3753"/>
                  <a:pt x="7292" y="3753"/>
                </a:cubicBezTo>
                <a:lnTo>
                  <a:pt x="7402" y="3752"/>
                </a:lnTo>
                <a:lnTo>
                  <a:pt x="7404" y="3752"/>
                </a:lnTo>
                <a:cubicBezTo>
                  <a:pt x="7423" y="3752"/>
                  <a:pt x="7439" y="3736"/>
                  <a:pt x="7439" y="3717"/>
                </a:cubicBezTo>
                <a:lnTo>
                  <a:pt x="7439" y="3630"/>
                </a:lnTo>
                <a:lnTo>
                  <a:pt x="7639" y="3628"/>
                </a:lnTo>
                <a:lnTo>
                  <a:pt x="7839" y="3627"/>
                </a:lnTo>
                <a:lnTo>
                  <a:pt x="7839" y="3715"/>
                </a:lnTo>
                <a:cubicBezTo>
                  <a:pt x="7839" y="3734"/>
                  <a:pt x="7855" y="3750"/>
                  <a:pt x="7874" y="3750"/>
                </a:cubicBezTo>
                <a:lnTo>
                  <a:pt x="7877" y="3750"/>
                </a:lnTo>
                <a:lnTo>
                  <a:pt x="7986" y="3749"/>
                </a:lnTo>
                <a:cubicBezTo>
                  <a:pt x="8006" y="3749"/>
                  <a:pt x="8021" y="3733"/>
                  <a:pt x="8021" y="3714"/>
                </a:cubicBezTo>
                <a:lnTo>
                  <a:pt x="8021" y="3626"/>
                </a:lnTo>
                <a:close/>
                <a:moveTo>
                  <a:pt x="5749" y="1608"/>
                </a:moveTo>
                <a:cubicBezTo>
                  <a:pt x="5756" y="1601"/>
                  <a:pt x="5762" y="1591"/>
                  <a:pt x="5762" y="1581"/>
                </a:cubicBezTo>
                <a:cubicBezTo>
                  <a:pt x="5762" y="1564"/>
                  <a:pt x="5750" y="1550"/>
                  <a:pt x="5738" y="1545"/>
                </a:cubicBezTo>
                <a:lnTo>
                  <a:pt x="5738" y="1334"/>
                </a:lnTo>
                <a:lnTo>
                  <a:pt x="5746" y="1330"/>
                </a:lnTo>
                <a:lnTo>
                  <a:pt x="5738" y="1327"/>
                </a:lnTo>
                <a:lnTo>
                  <a:pt x="5738" y="1324"/>
                </a:lnTo>
                <a:lnTo>
                  <a:pt x="5731" y="1324"/>
                </a:lnTo>
                <a:lnTo>
                  <a:pt x="5373" y="1165"/>
                </a:lnTo>
                <a:lnTo>
                  <a:pt x="4991" y="1334"/>
                </a:lnTo>
                <a:lnTo>
                  <a:pt x="5366" y="1503"/>
                </a:lnTo>
                <a:lnTo>
                  <a:pt x="5714" y="1345"/>
                </a:lnTo>
                <a:lnTo>
                  <a:pt x="5714" y="1545"/>
                </a:lnTo>
                <a:cubicBezTo>
                  <a:pt x="5690" y="1550"/>
                  <a:pt x="5687" y="1564"/>
                  <a:pt x="5687" y="1580"/>
                </a:cubicBezTo>
                <a:cubicBezTo>
                  <a:pt x="5687" y="1592"/>
                  <a:pt x="5692" y="1603"/>
                  <a:pt x="5700" y="1610"/>
                </a:cubicBezTo>
                <a:cubicBezTo>
                  <a:pt x="5692" y="1635"/>
                  <a:pt x="5680" y="1691"/>
                  <a:pt x="5688" y="1750"/>
                </a:cubicBezTo>
                <a:lnTo>
                  <a:pt x="5761" y="1750"/>
                </a:lnTo>
                <a:cubicBezTo>
                  <a:pt x="5769" y="1691"/>
                  <a:pt x="5757" y="1632"/>
                  <a:pt x="5749" y="1608"/>
                </a:cubicBezTo>
                <a:close/>
                <a:moveTo>
                  <a:pt x="5146" y="1435"/>
                </a:moveTo>
                <a:lnTo>
                  <a:pt x="5146" y="1685"/>
                </a:lnTo>
                <a:cubicBezTo>
                  <a:pt x="5206" y="1748"/>
                  <a:pt x="5312" y="1758"/>
                  <a:pt x="5347" y="1760"/>
                </a:cubicBezTo>
                <a:lnTo>
                  <a:pt x="5347" y="1760"/>
                </a:lnTo>
                <a:cubicBezTo>
                  <a:pt x="5347" y="1760"/>
                  <a:pt x="5356" y="1760"/>
                  <a:pt x="5359" y="1760"/>
                </a:cubicBezTo>
                <a:cubicBezTo>
                  <a:pt x="5363" y="1760"/>
                  <a:pt x="5371" y="1760"/>
                  <a:pt x="5371" y="1760"/>
                </a:cubicBezTo>
                <a:lnTo>
                  <a:pt x="5371" y="1760"/>
                </a:lnTo>
                <a:cubicBezTo>
                  <a:pt x="5395" y="1758"/>
                  <a:pt x="5513" y="1748"/>
                  <a:pt x="5572" y="1685"/>
                </a:cubicBezTo>
                <a:lnTo>
                  <a:pt x="5572" y="1435"/>
                </a:lnTo>
                <a:cubicBezTo>
                  <a:pt x="5572" y="1437"/>
                  <a:pt x="5394" y="1521"/>
                  <a:pt x="5359" y="1538"/>
                </a:cubicBezTo>
                <a:cubicBezTo>
                  <a:pt x="5324" y="1521"/>
                  <a:pt x="5146" y="1437"/>
                  <a:pt x="5146" y="1435"/>
                </a:cubicBezTo>
                <a:close/>
                <a:moveTo>
                  <a:pt x="4797" y="1545"/>
                </a:moveTo>
                <a:cubicBezTo>
                  <a:pt x="4797" y="1547"/>
                  <a:pt x="4798" y="1549"/>
                  <a:pt x="4798" y="1551"/>
                </a:cubicBezTo>
                <a:cubicBezTo>
                  <a:pt x="4798" y="1549"/>
                  <a:pt x="4797" y="1547"/>
                  <a:pt x="4797" y="1545"/>
                </a:cubicBezTo>
                <a:close/>
                <a:moveTo>
                  <a:pt x="4802" y="1575"/>
                </a:moveTo>
                <a:lnTo>
                  <a:pt x="4803" y="1579"/>
                </a:lnTo>
                <a:lnTo>
                  <a:pt x="4380" y="1592"/>
                </a:lnTo>
                <a:cubicBezTo>
                  <a:pt x="4373" y="1664"/>
                  <a:pt x="4312" y="1720"/>
                  <a:pt x="4238" y="1720"/>
                </a:cubicBezTo>
                <a:cubicBezTo>
                  <a:pt x="4221" y="1720"/>
                  <a:pt x="4204" y="1717"/>
                  <a:pt x="4188" y="1711"/>
                </a:cubicBezTo>
                <a:lnTo>
                  <a:pt x="3810" y="2423"/>
                </a:lnTo>
                <a:lnTo>
                  <a:pt x="4175" y="3069"/>
                </a:lnTo>
                <a:lnTo>
                  <a:pt x="5261" y="2615"/>
                </a:lnTo>
                <a:lnTo>
                  <a:pt x="5357" y="2054"/>
                </a:lnTo>
                <a:cubicBezTo>
                  <a:pt x="5203" y="2049"/>
                  <a:pt x="5065" y="1985"/>
                  <a:pt x="4964" y="1883"/>
                </a:cubicBezTo>
                <a:cubicBezTo>
                  <a:pt x="4881" y="1801"/>
                  <a:pt x="4823" y="1694"/>
                  <a:pt x="4802" y="1575"/>
                </a:cubicBezTo>
                <a:close/>
                <a:moveTo>
                  <a:pt x="5364" y="2055"/>
                </a:moveTo>
                <a:cubicBezTo>
                  <a:pt x="5366" y="2055"/>
                  <a:pt x="5367" y="2055"/>
                  <a:pt x="5369" y="2055"/>
                </a:cubicBezTo>
                <a:cubicBezTo>
                  <a:pt x="5367" y="2055"/>
                  <a:pt x="5366" y="2055"/>
                  <a:pt x="5364" y="2055"/>
                </a:cubicBezTo>
                <a:close/>
                <a:moveTo>
                  <a:pt x="5370" y="2055"/>
                </a:moveTo>
                <a:cubicBezTo>
                  <a:pt x="5373" y="2055"/>
                  <a:pt x="5375" y="2055"/>
                  <a:pt x="5377" y="2055"/>
                </a:cubicBezTo>
                <a:cubicBezTo>
                  <a:pt x="5375" y="2055"/>
                  <a:pt x="5373" y="2055"/>
                  <a:pt x="5370" y="2055"/>
                </a:cubicBezTo>
                <a:close/>
                <a:moveTo>
                  <a:pt x="5377" y="2055"/>
                </a:moveTo>
                <a:cubicBezTo>
                  <a:pt x="5380" y="2055"/>
                  <a:pt x="5382" y="2055"/>
                  <a:pt x="5384" y="2055"/>
                </a:cubicBezTo>
                <a:cubicBezTo>
                  <a:pt x="5382" y="2055"/>
                  <a:pt x="5380" y="2055"/>
                  <a:pt x="5377" y="2055"/>
                </a:cubicBezTo>
                <a:close/>
                <a:moveTo>
                  <a:pt x="5385" y="2055"/>
                </a:moveTo>
                <a:cubicBezTo>
                  <a:pt x="5388" y="2055"/>
                  <a:pt x="5390" y="2055"/>
                  <a:pt x="5392" y="2055"/>
                </a:cubicBezTo>
                <a:cubicBezTo>
                  <a:pt x="5390" y="2055"/>
                  <a:pt x="5388" y="2055"/>
                  <a:pt x="5385" y="2055"/>
                </a:cubicBezTo>
                <a:close/>
                <a:moveTo>
                  <a:pt x="5392" y="2055"/>
                </a:moveTo>
                <a:lnTo>
                  <a:pt x="5299" y="2599"/>
                </a:lnTo>
                <a:lnTo>
                  <a:pt x="7010" y="1882"/>
                </a:lnTo>
                <a:cubicBezTo>
                  <a:pt x="7007" y="1870"/>
                  <a:pt x="7005" y="1857"/>
                  <a:pt x="7005" y="1844"/>
                </a:cubicBezTo>
                <a:cubicBezTo>
                  <a:pt x="7005" y="1794"/>
                  <a:pt x="7030" y="1751"/>
                  <a:pt x="7069" y="1725"/>
                </a:cubicBezTo>
                <a:lnTo>
                  <a:pt x="6856" y="1287"/>
                </a:lnTo>
                <a:cubicBezTo>
                  <a:pt x="6841" y="1292"/>
                  <a:pt x="6826" y="1294"/>
                  <a:pt x="6810" y="1294"/>
                </a:cubicBezTo>
                <a:cubicBezTo>
                  <a:pt x="6751" y="1294"/>
                  <a:pt x="6701" y="1259"/>
                  <a:pt x="6679" y="1208"/>
                </a:cubicBezTo>
                <a:lnTo>
                  <a:pt x="5960" y="1417"/>
                </a:lnTo>
                <a:cubicBezTo>
                  <a:pt x="5960" y="1415"/>
                  <a:pt x="5959" y="1413"/>
                  <a:pt x="5959" y="1411"/>
                </a:cubicBezTo>
                <a:cubicBezTo>
                  <a:pt x="5961" y="1430"/>
                  <a:pt x="5962" y="1450"/>
                  <a:pt x="5962" y="1470"/>
                </a:cubicBezTo>
                <a:cubicBezTo>
                  <a:pt x="5962" y="1631"/>
                  <a:pt x="5897" y="1778"/>
                  <a:pt x="5791" y="1883"/>
                </a:cubicBezTo>
                <a:cubicBezTo>
                  <a:pt x="5688" y="1986"/>
                  <a:pt x="5548" y="2051"/>
                  <a:pt x="5392" y="2055"/>
                </a:cubicBezTo>
                <a:close/>
                <a:moveTo>
                  <a:pt x="5959" y="1409"/>
                </a:moveTo>
                <a:cubicBezTo>
                  <a:pt x="5959" y="1407"/>
                  <a:pt x="5959" y="1405"/>
                  <a:pt x="5958" y="1403"/>
                </a:cubicBezTo>
                <a:cubicBezTo>
                  <a:pt x="5959" y="1405"/>
                  <a:pt x="5959" y="1407"/>
                  <a:pt x="5959" y="1409"/>
                </a:cubicBezTo>
                <a:close/>
                <a:moveTo>
                  <a:pt x="5958" y="1402"/>
                </a:moveTo>
                <a:cubicBezTo>
                  <a:pt x="5958" y="1400"/>
                  <a:pt x="5958" y="1398"/>
                  <a:pt x="5958" y="1396"/>
                </a:cubicBezTo>
                <a:cubicBezTo>
                  <a:pt x="5958" y="1398"/>
                  <a:pt x="5958" y="1400"/>
                  <a:pt x="5958" y="1402"/>
                </a:cubicBezTo>
                <a:close/>
                <a:moveTo>
                  <a:pt x="5957" y="1395"/>
                </a:moveTo>
                <a:cubicBezTo>
                  <a:pt x="5957" y="1393"/>
                  <a:pt x="5957" y="1390"/>
                  <a:pt x="5957" y="1388"/>
                </a:cubicBezTo>
                <a:cubicBezTo>
                  <a:pt x="5957" y="1390"/>
                  <a:pt x="5957" y="1393"/>
                  <a:pt x="5957" y="1395"/>
                </a:cubicBezTo>
                <a:close/>
                <a:moveTo>
                  <a:pt x="5956" y="1388"/>
                </a:moveTo>
                <a:cubicBezTo>
                  <a:pt x="5956" y="1386"/>
                  <a:pt x="5956" y="1384"/>
                  <a:pt x="5956" y="1382"/>
                </a:cubicBezTo>
                <a:cubicBezTo>
                  <a:pt x="5956" y="1384"/>
                  <a:pt x="5956" y="1386"/>
                  <a:pt x="5956" y="1388"/>
                </a:cubicBezTo>
                <a:close/>
                <a:moveTo>
                  <a:pt x="5741" y="1106"/>
                </a:moveTo>
                <a:cubicBezTo>
                  <a:pt x="5648" y="1013"/>
                  <a:pt x="5519" y="955"/>
                  <a:pt x="5377" y="955"/>
                </a:cubicBezTo>
                <a:cubicBezTo>
                  <a:pt x="5235" y="955"/>
                  <a:pt x="5107" y="1013"/>
                  <a:pt x="5014" y="1106"/>
                </a:cubicBezTo>
                <a:cubicBezTo>
                  <a:pt x="4920" y="1199"/>
                  <a:pt x="4863" y="1328"/>
                  <a:pt x="4863" y="1470"/>
                </a:cubicBezTo>
                <a:cubicBezTo>
                  <a:pt x="4863" y="1612"/>
                  <a:pt x="4920" y="1741"/>
                  <a:pt x="5014" y="1834"/>
                </a:cubicBezTo>
                <a:cubicBezTo>
                  <a:pt x="5107" y="1927"/>
                  <a:pt x="5235" y="1984"/>
                  <a:pt x="5377" y="1984"/>
                </a:cubicBezTo>
                <a:cubicBezTo>
                  <a:pt x="5519" y="1984"/>
                  <a:pt x="5648" y="1927"/>
                  <a:pt x="5741" y="1834"/>
                </a:cubicBezTo>
                <a:cubicBezTo>
                  <a:pt x="5834" y="1741"/>
                  <a:pt x="5892" y="1612"/>
                  <a:pt x="5892" y="1470"/>
                </a:cubicBezTo>
                <a:cubicBezTo>
                  <a:pt x="5892" y="1328"/>
                  <a:pt x="5834" y="1199"/>
                  <a:pt x="5741" y="1106"/>
                </a:cubicBezTo>
                <a:close/>
                <a:moveTo>
                  <a:pt x="4205" y="407"/>
                </a:moveTo>
                <a:lnTo>
                  <a:pt x="4204" y="601"/>
                </a:lnTo>
                <a:lnTo>
                  <a:pt x="4132" y="610"/>
                </a:lnTo>
                <a:lnTo>
                  <a:pt x="4133" y="407"/>
                </a:lnTo>
                <a:lnTo>
                  <a:pt x="4205" y="407"/>
                </a:lnTo>
                <a:close/>
                <a:moveTo>
                  <a:pt x="4581" y="552"/>
                </a:moveTo>
                <a:lnTo>
                  <a:pt x="4499" y="563"/>
                </a:lnTo>
                <a:lnTo>
                  <a:pt x="4499" y="409"/>
                </a:lnTo>
                <a:lnTo>
                  <a:pt x="4581" y="409"/>
                </a:lnTo>
                <a:lnTo>
                  <a:pt x="4581" y="552"/>
                </a:lnTo>
                <a:close/>
                <a:moveTo>
                  <a:pt x="4372" y="408"/>
                </a:moveTo>
                <a:lnTo>
                  <a:pt x="4459" y="408"/>
                </a:lnTo>
                <a:lnTo>
                  <a:pt x="4458" y="568"/>
                </a:lnTo>
                <a:lnTo>
                  <a:pt x="4371" y="579"/>
                </a:lnTo>
                <a:lnTo>
                  <a:pt x="4372" y="408"/>
                </a:lnTo>
                <a:close/>
                <a:moveTo>
                  <a:pt x="4331" y="585"/>
                </a:moveTo>
                <a:lnTo>
                  <a:pt x="4244" y="596"/>
                </a:lnTo>
                <a:lnTo>
                  <a:pt x="4245" y="408"/>
                </a:lnTo>
                <a:lnTo>
                  <a:pt x="4332" y="408"/>
                </a:lnTo>
                <a:lnTo>
                  <a:pt x="4331" y="585"/>
                </a:lnTo>
                <a:close/>
                <a:moveTo>
                  <a:pt x="4629" y="687"/>
                </a:moveTo>
                <a:lnTo>
                  <a:pt x="4132" y="685"/>
                </a:lnTo>
                <a:lnTo>
                  <a:pt x="4132" y="661"/>
                </a:lnTo>
                <a:lnTo>
                  <a:pt x="4589" y="602"/>
                </a:lnTo>
                <a:cubicBezTo>
                  <a:pt x="4613" y="598"/>
                  <a:pt x="4630" y="579"/>
                  <a:pt x="4631" y="555"/>
                </a:cubicBezTo>
                <a:lnTo>
                  <a:pt x="4631" y="404"/>
                </a:lnTo>
                <a:cubicBezTo>
                  <a:pt x="4631" y="379"/>
                  <a:pt x="4611" y="359"/>
                  <a:pt x="4586" y="359"/>
                </a:cubicBezTo>
                <a:lnTo>
                  <a:pt x="4133" y="357"/>
                </a:lnTo>
                <a:lnTo>
                  <a:pt x="4134" y="322"/>
                </a:lnTo>
                <a:cubicBezTo>
                  <a:pt x="4134" y="291"/>
                  <a:pt x="4109" y="267"/>
                  <a:pt x="4078" y="267"/>
                </a:cubicBezTo>
                <a:lnTo>
                  <a:pt x="3990" y="266"/>
                </a:lnTo>
                <a:cubicBezTo>
                  <a:pt x="3970" y="266"/>
                  <a:pt x="3955" y="282"/>
                  <a:pt x="3955" y="301"/>
                </a:cubicBezTo>
                <a:cubicBezTo>
                  <a:pt x="3955" y="321"/>
                  <a:pt x="3970" y="337"/>
                  <a:pt x="3990" y="337"/>
                </a:cubicBezTo>
                <a:lnTo>
                  <a:pt x="4063" y="337"/>
                </a:lnTo>
                <a:lnTo>
                  <a:pt x="4061" y="700"/>
                </a:lnTo>
                <a:cubicBezTo>
                  <a:pt x="4061" y="731"/>
                  <a:pt x="4086" y="756"/>
                  <a:pt x="4117" y="756"/>
                </a:cubicBezTo>
                <a:lnTo>
                  <a:pt x="4629" y="758"/>
                </a:lnTo>
                <a:cubicBezTo>
                  <a:pt x="4648" y="758"/>
                  <a:pt x="4664" y="742"/>
                  <a:pt x="4664" y="723"/>
                </a:cubicBezTo>
                <a:cubicBezTo>
                  <a:pt x="4664" y="703"/>
                  <a:pt x="4648" y="687"/>
                  <a:pt x="4629" y="687"/>
                </a:cubicBezTo>
                <a:close/>
                <a:moveTo>
                  <a:pt x="4222" y="763"/>
                </a:moveTo>
                <a:cubicBezTo>
                  <a:pt x="4183" y="763"/>
                  <a:pt x="4152" y="794"/>
                  <a:pt x="4152" y="833"/>
                </a:cubicBezTo>
                <a:cubicBezTo>
                  <a:pt x="4152" y="871"/>
                  <a:pt x="4183" y="902"/>
                  <a:pt x="4221" y="903"/>
                </a:cubicBezTo>
                <a:cubicBezTo>
                  <a:pt x="4260" y="903"/>
                  <a:pt x="4291" y="872"/>
                  <a:pt x="4291" y="833"/>
                </a:cubicBezTo>
                <a:cubicBezTo>
                  <a:pt x="4291" y="795"/>
                  <a:pt x="4260" y="763"/>
                  <a:pt x="4222" y="763"/>
                </a:cubicBezTo>
                <a:close/>
                <a:moveTo>
                  <a:pt x="4558" y="764"/>
                </a:moveTo>
                <a:cubicBezTo>
                  <a:pt x="4520" y="764"/>
                  <a:pt x="4488" y="795"/>
                  <a:pt x="4488" y="834"/>
                </a:cubicBezTo>
                <a:cubicBezTo>
                  <a:pt x="4488" y="872"/>
                  <a:pt x="4519" y="904"/>
                  <a:pt x="4557" y="904"/>
                </a:cubicBezTo>
                <a:cubicBezTo>
                  <a:pt x="4596" y="904"/>
                  <a:pt x="4627" y="873"/>
                  <a:pt x="4627" y="835"/>
                </a:cubicBezTo>
                <a:cubicBezTo>
                  <a:pt x="4628" y="796"/>
                  <a:pt x="4597" y="765"/>
                  <a:pt x="4558" y="764"/>
                </a:cubicBezTo>
                <a:close/>
                <a:moveTo>
                  <a:pt x="3780" y="834"/>
                </a:moveTo>
                <a:lnTo>
                  <a:pt x="3086" y="951"/>
                </a:lnTo>
                <a:cubicBezTo>
                  <a:pt x="3086" y="953"/>
                  <a:pt x="3086" y="955"/>
                  <a:pt x="3086" y="957"/>
                </a:cubicBezTo>
                <a:cubicBezTo>
                  <a:pt x="3086" y="1002"/>
                  <a:pt x="3065" y="1042"/>
                  <a:pt x="3033" y="1068"/>
                </a:cubicBezTo>
                <a:lnTo>
                  <a:pt x="3115" y="1201"/>
                </a:lnTo>
                <a:cubicBezTo>
                  <a:pt x="3133" y="1193"/>
                  <a:pt x="3153" y="1188"/>
                  <a:pt x="3174" y="1188"/>
                </a:cubicBezTo>
                <a:cubicBezTo>
                  <a:pt x="3253" y="1188"/>
                  <a:pt x="3316" y="1251"/>
                  <a:pt x="3316" y="1330"/>
                </a:cubicBezTo>
                <a:cubicBezTo>
                  <a:pt x="3316" y="1377"/>
                  <a:pt x="3294" y="1418"/>
                  <a:pt x="3259" y="1444"/>
                </a:cubicBezTo>
                <a:lnTo>
                  <a:pt x="3790" y="2386"/>
                </a:lnTo>
                <a:lnTo>
                  <a:pt x="4157" y="1694"/>
                </a:lnTo>
                <a:cubicBezTo>
                  <a:pt x="4120" y="1669"/>
                  <a:pt x="4097" y="1626"/>
                  <a:pt x="4097" y="1578"/>
                </a:cubicBezTo>
                <a:cubicBezTo>
                  <a:pt x="4097" y="1502"/>
                  <a:pt x="4157" y="1439"/>
                  <a:pt x="4233" y="1436"/>
                </a:cubicBezTo>
                <a:lnTo>
                  <a:pt x="4255" y="1167"/>
                </a:lnTo>
                <a:cubicBezTo>
                  <a:pt x="4115" y="1155"/>
                  <a:pt x="3990" y="1092"/>
                  <a:pt x="3896" y="999"/>
                </a:cubicBezTo>
                <a:cubicBezTo>
                  <a:pt x="3848" y="951"/>
                  <a:pt x="3809" y="896"/>
                  <a:pt x="3780" y="834"/>
                </a:cubicBezTo>
                <a:close/>
                <a:moveTo>
                  <a:pt x="4673" y="221"/>
                </a:moveTo>
                <a:cubicBezTo>
                  <a:pt x="4580" y="128"/>
                  <a:pt x="4451" y="71"/>
                  <a:pt x="4309" y="71"/>
                </a:cubicBezTo>
                <a:cubicBezTo>
                  <a:pt x="4167" y="71"/>
                  <a:pt x="4039" y="128"/>
                  <a:pt x="3946" y="221"/>
                </a:cubicBezTo>
                <a:cubicBezTo>
                  <a:pt x="3853" y="314"/>
                  <a:pt x="3795" y="443"/>
                  <a:pt x="3795" y="585"/>
                </a:cubicBezTo>
                <a:cubicBezTo>
                  <a:pt x="3795" y="727"/>
                  <a:pt x="3853" y="856"/>
                  <a:pt x="3946" y="949"/>
                </a:cubicBezTo>
                <a:cubicBezTo>
                  <a:pt x="4039" y="1042"/>
                  <a:pt x="4167" y="1099"/>
                  <a:pt x="4309" y="1099"/>
                </a:cubicBezTo>
                <a:cubicBezTo>
                  <a:pt x="4451" y="1099"/>
                  <a:pt x="4580" y="1042"/>
                  <a:pt x="4673" y="949"/>
                </a:cubicBezTo>
                <a:cubicBezTo>
                  <a:pt x="4766" y="856"/>
                  <a:pt x="4824" y="727"/>
                  <a:pt x="4824" y="585"/>
                </a:cubicBezTo>
                <a:cubicBezTo>
                  <a:pt x="4824" y="443"/>
                  <a:pt x="4766" y="314"/>
                  <a:pt x="4673" y="221"/>
                </a:cubicBezTo>
                <a:close/>
                <a:moveTo>
                  <a:pt x="1564" y="2349"/>
                </a:moveTo>
                <a:lnTo>
                  <a:pt x="1776" y="2485"/>
                </a:lnTo>
                <a:lnTo>
                  <a:pt x="2186" y="1978"/>
                </a:lnTo>
                <a:cubicBezTo>
                  <a:pt x="2161" y="1952"/>
                  <a:pt x="2146" y="1918"/>
                  <a:pt x="2146" y="1880"/>
                </a:cubicBezTo>
                <a:cubicBezTo>
                  <a:pt x="2146" y="1839"/>
                  <a:pt x="2163" y="1802"/>
                  <a:pt x="2191" y="1776"/>
                </a:cubicBezTo>
                <a:lnTo>
                  <a:pt x="1984" y="1490"/>
                </a:lnTo>
                <a:cubicBezTo>
                  <a:pt x="1963" y="1501"/>
                  <a:pt x="1940" y="1507"/>
                  <a:pt x="1915" y="1507"/>
                </a:cubicBezTo>
                <a:cubicBezTo>
                  <a:pt x="1865" y="1507"/>
                  <a:pt x="1822" y="1481"/>
                  <a:pt x="1796" y="1443"/>
                </a:cubicBezTo>
                <a:lnTo>
                  <a:pt x="1429" y="1621"/>
                </a:lnTo>
                <a:cubicBezTo>
                  <a:pt x="1434" y="1635"/>
                  <a:pt x="1437" y="1651"/>
                  <a:pt x="1437" y="1667"/>
                </a:cubicBezTo>
                <a:cubicBezTo>
                  <a:pt x="1437" y="1728"/>
                  <a:pt x="1398" y="1780"/>
                  <a:pt x="1343" y="1800"/>
                </a:cubicBezTo>
                <a:lnTo>
                  <a:pt x="1422" y="2146"/>
                </a:lnTo>
                <a:cubicBezTo>
                  <a:pt x="1427" y="2146"/>
                  <a:pt x="1432" y="2146"/>
                  <a:pt x="1437" y="2146"/>
                </a:cubicBezTo>
                <a:cubicBezTo>
                  <a:pt x="1515" y="2146"/>
                  <a:pt x="1578" y="2209"/>
                  <a:pt x="1578" y="2287"/>
                </a:cubicBezTo>
                <a:cubicBezTo>
                  <a:pt x="1578" y="2309"/>
                  <a:pt x="1573" y="2330"/>
                  <a:pt x="1564" y="2349"/>
                </a:cubicBezTo>
                <a:close/>
                <a:moveTo>
                  <a:pt x="1806" y="2504"/>
                </a:moveTo>
                <a:lnTo>
                  <a:pt x="2302" y="2823"/>
                </a:lnTo>
                <a:lnTo>
                  <a:pt x="2275" y="2021"/>
                </a:lnTo>
                <a:cubicBezTo>
                  <a:pt x="2252" y="2019"/>
                  <a:pt x="2231" y="2011"/>
                  <a:pt x="2213" y="2000"/>
                </a:cubicBezTo>
                <a:lnTo>
                  <a:pt x="1806" y="2504"/>
                </a:lnTo>
                <a:close/>
                <a:moveTo>
                  <a:pt x="6805" y="9677"/>
                </a:moveTo>
                <a:lnTo>
                  <a:pt x="7377" y="9625"/>
                </a:lnTo>
                <a:cubicBezTo>
                  <a:pt x="7378" y="9613"/>
                  <a:pt x="7379" y="9602"/>
                  <a:pt x="7382" y="9592"/>
                </a:cubicBezTo>
                <a:lnTo>
                  <a:pt x="6842" y="9371"/>
                </a:lnTo>
                <a:lnTo>
                  <a:pt x="6805" y="9677"/>
                </a:lnTo>
                <a:close/>
                <a:moveTo>
                  <a:pt x="6891" y="8675"/>
                </a:moveTo>
                <a:lnTo>
                  <a:pt x="4927" y="8539"/>
                </a:lnTo>
                <a:cubicBezTo>
                  <a:pt x="4927" y="8542"/>
                  <a:pt x="4926" y="8546"/>
                  <a:pt x="4925" y="8549"/>
                </a:cubicBezTo>
                <a:lnTo>
                  <a:pt x="6813" y="9321"/>
                </a:lnTo>
                <a:lnTo>
                  <a:pt x="6891" y="8675"/>
                </a:lnTo>
                <a:close/>
                <a:moveTo>
                  <a:pt x="7381" y="9659"/>
                </a:moveTo>
                <a:lnTo>
                  <a:pt x="6801" y="9713"/>
                </a:lnTo>
                <a:lnTo>
                  <a:pt x="6744" y="10191"/>
                </a:lnTo>
                <a:lnTo>
                  <a:pt x="7317" y="10519"/>
                </a:lnTo>
                <a:cubicBezTo>
                  <a:pt x="7342" y="10486"/>
                  <a:pt x="7381" y="10464"/>
                  <a:pt x="7426" y="10463"/>
                </a:cubicBezTo>
                <a:lnTo>
                  <a:pt x="7489" y="9768"/>
                </a:lnTo>
                <a:cubicBezTo>
                  <a:pt x="7435" y="9756"/>
                  <a:pt x="7392" y="9713"/>
                  <a:pt x="7381" y="965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20000"/>
                  <a:lumOff val="80000"/>
                  <a:alpha val="48000"/>
                </a:schemeClr>
              </a:gs>
              <a:gs pos="100000">
                <a:schemeClr val="accent2">
                  <a:lumMod val="20000"/>
                  <a:lumOff val="80000"/>
                  <a:alpha val="28000"/>
                </a:schemeClr>
              </a:gs>
            </a:gsLst>
            <a:lin ang="5400000" scaled="1"/>
          </a:gradFill>
          <a:ln>
            <a:solidFill>
              <a:schemeClr val="bg2">
                <a:lumMod val="95000"/>
              </a:schemeClr>
            </a:solidFill>
          </a:ln>
        </p:spPr>
        <p:txBody>
          <a:bodyPr vert="horz" wrap="square" lIns="69962" tIns="34981" rIns="69962" bIns="34981" numCol="1" anchor="t" anchorCtr="0" compatLnSpc="1">
            <a:prstTxWarp prst="textNoShape">
              <a:avLst/>
            </a:prstTxWarp>
          </a:bodyPr>
          <a:lstStyle/>
          <a:p>
            <a:endParaRPr lang="pt-BR" sz="12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358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1434504"/>
              </p:ext>
            </p:extLst>
          </p:nvPr>
        </p:nvGraphicFramePr>
        <p:xfrm>
          <a:off x="1622" y="1217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think-cell Slide" r:id="rId4" imgW="442" imgH="440" progId="TCLayout.ActiveDocument.1">
                  <p:embed/>
                </p:oleObj>
              </mc:Choice>
              <mc:Fallback>
                <p:oleObj name="think-cell Slide" r:id="rId4" imgW="442" imgH="44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217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0" y="4999376"/>
            <a:ext cx="123896" cy="9420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pt-BR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pt-BR" sz="600" b="0" smtClean="0">
                <a:solidFill>
                  <a:srgbClr val="FFFFFF"/>
                </a:solidFill>
              </a:rPr>
              <a:pPr/>
              <a:t>‹nº›</a:t>
            </a:fld>
            <a:endParaRPr lang="pt-BR" sz="600" b="0" dirty="0">
              <a:solidFill>
                <a:srgbClr val="FFFFFF"/>
              </a:solidFill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38876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5045"/>
            <a:endParaRPr lang="pt-BR" sz="600" b="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422270" y="2"/>
            <a:ext cx="722946" cy="301451"/>
          </a:xfrm>
          <a:prstGeom prst="rect">
            <a:avLst/>
          </a:prstGeom>
          <a:solidFill>
            <a:srgbClr val="008B3A"/>
          </a:solidFill>
          <a:ln w="12700">
            <a:miter lim="400000"/>
          </a:ln>
        </p:spPr>
        <p:txBody>
          <a:bodyPr lIns="34968" tIns="34968" rIns="34968" bIns="34968">
            <a:spAutoFit/>
          </a:bodyPr>
          <a:lstStyle>
            <a:lvl1pPr algn="ctr">
              <a:defRPr sz="1500">
                <a:solidFill>
                  <a:srgbClr val="F0F0F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b="0"/>
              <a:pPr/>
              <a:t>‹nº›</a:t>
            </a:fld>
            <a:endParaRPr b="0"/>
          </a:p>
        </p:txBody>
      </p:sp>
      <p:pic>
        <p:nvPicPr>
          <p:cNvPr id="10" name="Shape 11" descr="Shape 11"/>
          <p:cNvPicPr>
            <a:picLocks noChangeAspect="1"/>
          </p:cNvPicPr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7764398" y="279410"/>
            <a:ext cx="1380821" cy="5527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01435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402879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2" y="1217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217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010" y="1"/>
            <a:ext cx="6854991" cy="5143499"/>
          </a:xfrm>
          <a:prstGeom prst="rect">
            <a:avLst/>
          </a:prstGeom>
        </p:spPr>
      </p:pic>
      <p:sp>
        <p:nvSpPr>
          <p:cNvPr id="16" name="Freeform 15"/>
          <p:cNvSpPr/>
          <p:nvPr userDrawn="1"/>
        </p:nvSpPr>
        <p:spPr>
          <a:xfrm>
            <a:off x="4" y="-6458"/>
            <a:ext cx="5829479" cy="5149962"/>
          </a:xfrm>
          <a:custGeom>
            <a:avLst/>
            <a:gdLst>
              <a:gd name="connsiteX0" fmla="*/ 74 w 7772638"/>
              <a:gd name="connsiteY0" fmla="*/ 0 h 6866616"/>
              <a:gd name="connsiteX1" fmla="*/ 7772638 w 7772638"/>
              <a:gd name="connsiteY1" fmla="*/ 0 h 6866616"/>
              <a:gd name="connsiteX2" fmla="*/ 3789766 w 7772638"/>
              <a:gd name="connsiteY2" fmla="*/ 6866616 h 6866616"/>
              <a:gd name="connsiteX3" fmla="*/ 0 w 7772638"/>
              <a:gd name="connsiteY3" fmla="*/ 6866616 h 6866616"/>
              <a:gd name="connsiteX4" fmla="*/ 0 w 7772638"/>
              <a:gd name="connsiteY4" fmla="*/ 6863442 h 6866616"/>
              <a:gd name="connsiteX5" fmla="*/ 0 w 7772638"/>
              <a:gd name="connsiteY5" fmla="*/ 1 h 6866616"/>
              <a:gd name="connsiteX6" fmla="*/ 74 w 7772638"/>
              <a:gd name="connsiteY6" fmla="*/ 0 h 6866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638" h="6866616">
                <a:moveTo>
                  <a:pt x="74" y="0"/>
                </a:moveTo>
                <a:lnTo>
                  <a:pt x="7772638" y="0"/>
                </a:lnTo>
                <a:lnTo>
                  <a:pt x="3789766" y="6866616"/>
                </a:lnTo>
                <a:lnTo>
                  <a:pt x="0" y="6866616"/>
                </a:lnTo>
                <a:lnTo>
                  <a:pt x="0" y="6863442"/>
                </a:lnTo>
                <a:lnTo>
                  <a:pt x="0" y="1"/>
                </a:lnTo>
                <a:lnTo>
                  <a:pt x="74" y="0"/>
                </a:lnTo>
                <a:close/>
              </a:path>
            </a:pathLst>
          </a:custGeom>
          <a:solidFill>
            <a:srgbClr val="1A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62" tIns="34981" rIns="69962" bIns="34981" rtlCol="0" anchor="ctr"/>
          <a:lstStyle/>
          <a:p>
            <a:pPr algn="ctr"/>
            <a:endParaRPr lang="en-US" sz="1300" b="0">
              <a:solidFill>
                <a:srgbClr val="FFFFFF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3361686" y="-6459"/>
            <a:ext cx="2312297" cy="4000750"/>
          </a:xfrm>
          <a:prstGeom prst="line">
            <a:avLst/>
          </a:prstGeom>
          <a:noFill/>
          <a:ln w="158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doc id"/>
          <p:cNvSpPr txBox="1">
            <a:spLocks noChangeArrowheads="1"/>
          </p:cNvSpPr>
          <p:nvPr userDrawn="1"/>
        </p:nvSpPr>
        <p:spPr bwMode="auto">
          <a:xfrm>
            <a:off x="8615933" y="27942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sz="800" b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 bwMode="gray">
          <a:xfrm>
            <a:off x="363866" y="177429"/>
            <a:ext cx="4179587" cy="941796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lang="x-none" sz="3400" b="0" baseline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pPr lvl="0" latinLnBrk="0"/>
            <a:r>
              <a:rPr lang="en-US" noProof="0" dirty="0" smtClean="0"/>
              <a:t>Click to edit Master title style</a:t>
            </a:r>
            <a:endParaRPr lang="x-none" noProof="0" dirty="0" smtClean="0"/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363865" y="2609992"/>
            <a:ext cx="2778892" cy="16927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Bef>
                <a:spcPts val="0"/>
              </a:spcBef>
              <a:spcAft>
                <a:spcPts val="230"/>
              </a:spcAft>
              <a:defRPr lang="x-none" sz="1100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 smtClean="0"/>
              <a:t>Click to edit Master subtitle style</a:t>
            </a:r>
            <a:endParaRPr lang="x-non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211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2" y="1217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think-cell Slide" r:id="rId4" imgW="442" imgH="440" progId="TCLayout.ActiveDocument.1">
                  <p:embed/>
                </p:oleObj>
              </mc:Choice>
              <mc:Fallback>
                <p:oleObj name="think-cell Slide" r:id="rId4" imgW="442" imgH="44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2" y="1217"/>
                        <a:ext cx="1619" cy="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38876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5045"/>
            <a:endParaRPr lang="pt-BR" sz="600" b="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8" name="Número do Slide"/>
          <p:cNvSpPr txBox="1">
            <a:spLocks/>
          </p:cNvSpPr>
          <p:nvPr userDrawn="1"/>
        </p:nvSpPr>
        <p:spPr>
          <a:xfrm>
            <a:off x="8420382" y="2"/>
            <a:ext cx="722946" cy="363007"/>
          </a:xfrm>
          <a:prstGeom prst="rect">
            <a:avLst/>
          </a:prstGeom>
          <a:solidFill>
            <a:srgbClr val="008B3A"/>
          </a:solidFill>
          <a:ln w="12700">
            <a:miter lim="400000"/>
          </a:ln>
        </p:spPr>
        <p:txBody>
          <a:bodyPr lIns="34968" tIns="34968" rIns="34968" bIns="34968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rgbClr val="F0F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29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4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59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41" algn="l" defTabSz="914297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890" algn="l" defTabSz="914297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38" algn="l" defTabSz="914297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187" algn="l" defTabSz="914297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b="0" smtClean="0"/>
              <a:pPr/>
              <a:t>‹nº›</a:t>
            </a:fld>
            <a:endParaRPr lang="pt-BR" b="0"/>
          </a:p>
        </p:txBody>
      </p:sp>
      <p:pic>
        <p:nvPicPr>
          <p:cNvPr id="9" name="Shape 11" descr="Shape 11"/>
          <p:cNvPicPr>
            <a:picLocks noChangeAspect="1"/>
          </p:cNvPicPr>
          <p:nvPr userDrawn="1"/>
        </p:nvPicPr>
        <p:blipFill>
          <a:blip r:embed="rId6">
            <a:extLst/>
          </a:blip>
          <a:stretch>
            <a:fillRect/>
          </a:stretch>
        </p:blipFill>
        <p:spPr>
          <a:xfrm>
            <a:off x="7762510" y="279410"/>
            <a:ext cx="1380821" cy="5527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765757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úmero do Slide"/>
          <p:cNvSpPr txBox="1">
            <a:spLocks/>
          </p:cNvSpPr>
          <p:nvPr userDrawn="1"/>
        </p:nvSpPr>
        <p:spPr>
          <a:xfrm>
            <a:off x="8420382" y="2"/>
            <a:ext cx="722946" cy="363007"/>
          </a:xfrm>
          <a:prstGeom prst="rect">
            <a:avLst/>
          </a:prstGeom>
          <a:solidFill>
            <a:srgbClr val="008B3A"/>
          </a:solidFill>
          <a:ln w="12700">
            <a:miter lim="400000"/>
          </a:ln>
        </p:spPr>
        <p:txBody>
          <a:bodyPr lIns="34968" tIns="34968" rIns="34968" bIns="34968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rgbClr val="F0F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29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4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59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41" algn="l" defTabSz="914297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890" algn="l" defTabSz="914297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38" algn="l" defTabSz="914297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187" algn="l" defTabSz="914297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b="0" smtClean="0"/>
              <a:pPr/>
              <a:t>‹nº›</a:t>
            </a:fld>
            <a:endParaRPr lang="pt-BR" b="0"/>
          </a:p>
        </p:txBody>
      </p:sp>
      <p:pic>
        <p:nvPicPr>
          <p:cNvPr id="8" name="Shape 11" descr="Shape 11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762510" y="279410"/>
            <a:ext cx="1380821" cy="5527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703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úmero do Slide"/>
          <p:cNvSpPr txBox="1">
            <a:spLocks/>
          </p:cNvSpPr>
          <p:nvPr userDrawn="1"/>
        </p:nvSpPr>
        <p:spPr>
          <a:xfrm>
            <a:off x="8420382" y="2"/>
            <a:ext cx="722946" cy="363007"/>
          </a:xfrm>
          <a:prstGeom prst="rect">
            <a:avLst/>
          </a:prstGeom>
          <a:solidFill>
            <a:srgbClr val="008B3A"/>
          </a:solidFill>
          <a:ln w="12700">
            <a:miter lim="400000"/>
          </a:ln>
        </p:spPr>
        <p:txBody>
          <a:bodyPr lIns="34968" tIns="34968" rIns="34968" bIns="34968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rgbClr val="F0F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29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4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59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41" algn="l" defTabSz="914297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890" algn="l" defTabSz="914297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38" algn="l" defTabSz="914297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187" algn="l" defTabSz="914297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b="0" smtClean="0"/>
              <a:pPr/>
              <a:t>‹nº›</a:t>
            </a:fld>
            <a:endParaRPr lang="pt-BR" b="0"/>
          </a:p>
        </p:txBody>
      </p:sp>
      <p:pic>
        <p:nvPicPr>
          <p:cNvPr id="8" name="Shape 11" descr="Shape 11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762510" y="279410"/>
            <a:ext cx="1380821" cy="5527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489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úmero do Slide"/>
          <p:cNvSpPr txBox="1">
            <a:spLocks/>
          </p:cNvSpPr>
          <p:nvPr userDrawn="1"/>
        </p:nvSpPr>
        <p:spPr>
          <a:xfrm>
            <a:off x="8420382" y="2"/>
            <a:ext cx="722946" cy="363007"/>
          </a:xfrm>
          <a:prstGeom prst="rect">
            <a:avLst/>
          </a:prstGeom>
          <a:solidFill>
            <a:srgbClr val="008B3A"/>
          </a:solidFill>
          <a:ln w="12700">
            <a:miter lim="400000"/>
          </a:ln>
        </p:spPr>
        <p:txBody>
          <a:bodyPr lIns="34968" tIns="34968" rIns="34968" bIns="34968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rgbClr val="F0F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48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297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444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593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741" algn="l" defTabSz="914297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890" algn="l" defTabSz="914297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038" algn="l" defTabSz="914297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187" algn="l" defTabSz="914297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pt-BR" b="0" smtClean="0"/>
              <a:pPr/>
              <a:t>‹nº›</a:t>
            </a:fld>
            <a:endParaRPr lang="pt-BR" b="0"/>
          </a:p>
        </p:txBody>
      </p:sp>
      <p:pic>
        <p:nvPicPr>
          <p:cNvPr id="6" name="Shape 11" descr="Shape 11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7762510" y="279410"/>
            <a:ext cx="1380821" cy="5527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5044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199" y="119062"/>
            <a:ext cx="6292851" cy="327842"/>
          </a:xfrm>
          <a:prstGeom prst="rect">
            <a:avLst/>
          </a:prstGeom>
        </p:spPr>
        <p:txBody>
          <a:bodyPr tIns="45712" bIns="45712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6738" y="1168004"/>
            <a:ext cx="8153400" cy="938702"/>
          </a:xfrm>
          <a:prstGeom prst="rect">
            <a:avLst/>
          </a:prstGeom>
        </p:spPr>
        <p:txBody>
          <a:bodyPr tIns="45712" bIns="45712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30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3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61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5556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.jpeg"/><Relationship Id="rId5" Type="http://schemas.openxmlformats.org/officeDocument/2006/relationships/image" Target="../media/image8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.jpeg"/><Relationship Id="rId5" Type="http://schemas.openxmlformats.org/officeDocument/2006/relationships/image" Target="../media/image9.jp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ags" Target="../tags/tag3.xml"/><Relationship Id="rId18" Type="http://schemas.openxmlformats.org/officeDocument/2006/relationships/tags" Target="../tags/tag8.xml"/><Relationship Id="rId26" Type="http://schemas.openxmlformats.org/officeDocument/2006/relationships/tags" Target="../tags/tag16.xml"/><Relationship Id="rId3" Type="http://schemas.openxmlformats.org/officeDocument/2006/relationships/slideLayout" Target="../slideLayouts/slideLayout60.xml"/><Relationship Id="rId21" Type="http://schemas.openxmlformats.org/officeDocument/2006/relationships/tags" Target="../tags/tag11.xml"/><Relationship Id="rId7" Type="http://schemas.openxmlformats.org/officeDocument/2006/relationships/slideLayout" Target="../slideLayouts/slideLayout64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5" Type="http://schemas.openxmlformats.org/officeDocument/2006/relationships/tags" Target="../tags/tag15.xml"/><Relationship Id="rId2" Type="http://schemas.openxmlformats.org/officeDocument/2006/relationships/slideLayout" Target="../slideLayouts/slideLayout59.xml"/><Relationship Id="rId16" Type="http://schemas.openxmlformats.org/officeDocument/2006/relationships/tags" Target="../tags/tag6.xml"/><Relationship Id="rId20" Type="http://schemas.openxmlformats.org/officeDocument/2006/relationships/tags" Target="../tags/tag10.xml"/><Relationship Id="rId29" Type="http://schemas.openxmlformats.org/officeDocument/2006/relationships/image" Target="../media/image10.emf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tags" Target="../tags/tag1.xml"/><Relationship Id="rId24" Type="http://schemas.openxmlformats.org/officeDocument/2006/relationships/tags" Target="../tags/tag14.xml"/><Relationship Id="rId5" Type="http://schemas.openxmlformats.org/officeDocument/2006/relationships/slideLayout" Target="../slideLayouts/slideLayout62.xml"/><Relationship Id="rId15" Type="http://schemas.openxmlformats.org/officeDocument/2006/relationships/tags" Target="../tags/tag5.xml"/><Relationship Id="rId23" Type="http://schemas.openxmlformats.org/officeDocument/2006/relationships/tags" Target="../tags/tag13.xml"/><Relationship Id="rId28" Type="http://schemas.openxmlformats.org/officeDocument/2006/relationships/oleObject" Target="../embeddings/oleObject1.bin"/><Relationship Id="rId10" Type="http://schemas.openxmlformats.org/officeDocument/2006/relationships/vmlDrawing" Target="../drawings/vmlDrawing1.vml"/><Relationship Id="rId19" Type="http://schemas.openxmlformats.org/officeDocument/2006/relationships/tags" Target="../tags/tag9.xml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13.xml"/><Relationship Id="rId14" Type="http://schemas.openxmlformats.org/officeDocument/2006/relationships/tags" Target="../tags/tag4.xml"/><Relationship Id="rId22" Type="http://schemas.openxmlformats.org/officeDocument/2006/relationships/tags" Target="../tags/tag12.xml"/><Relationship Id="rId27" Type="http://schemas.openxmlformats.org/officeDocument/2006/relationships/tags" Target="../tags/tag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84200" y="119062"/>
            <a:ext cx="629285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da apresentação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68004"/>
            <a:ext cx="81534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-8334"/>
            <a:ext cx="9144000" cy="681038"/>
          </a:xfrm>
          <a:prstGeom prst="rect">
            <a:avLst/>
          </a:prstGeom>
          <a:solidFill>
            <a:srgbClr val="007E3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18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627460"/>
            <a:ext cx="9144000" cy="108347"/>
          </a:xfrm>
          <a:prstGeom prst="rect">
            <a:avLst/>
          </a:prstGeom>
          <a:solidFill>
            <a:srgbClr val="4FA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sz="1800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5" name="Picture 21" descr="logocorsemfundobranco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1" y="242888"/>
            <a:ext cx="1439863" cy="2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87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3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" y="4336"/>
            <a:ext cx="9148572" cy="514735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6345" y="0"/>
            <a:ext cx="9155015" cy="51560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8435460" y="2"/>
            <a:ext cx="708543" cy="273844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273844"/>
            <a:ext cx="1353312" cy="54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2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" y="2407"/>
            <a:ext cx="9155430" cy="515121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89403" y="1"/>
            <a:ext cx="9155015" cy="515603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8435460" y="2"/>
            <a:ext cx="708543" cy="273844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273844"/>
            <a:ext cx="1353312" cy="54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7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8435460" y="2"/>
            <a:ext cx="708543" cy="273844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prstClr val="white"/>
                </a:solidFill>
              </a:rPr>
              <a:pPr algn="ctr"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273844"/>
            <a:ext cx="1353312" cy="54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31289879"/>
              </p:ext>
            </p:extLst>
          </p:nvPr>
        </p:nvGraphicFramePr>
        <p:xfrm>
          <a:off x="0" y="1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2"/>
            </p:custDataLst>
          </p:nvPr>
        </p:nvSpPr>
        <p:spPr bwMode="auto">
          <a:xfrm>
            <a:off x="0" y="1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pt-BR" sz="1200" b="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grpSp>
        <p:nvGrpSpPr>
          <p:cNvPr id="63" name="Group 62" hidden="1"/>
          <p:cNvGrpSpPr/>
          <p:nvPr userDrawn="1"/>
        </p:nvGrpSpPr>
        <p:grpSpPr>
          <a:xfrm>
            <a:off x="1" y="4903662"/>
            <a:ext cx="9144000" cy="256478"/>
            <a:chOff x="1833416" y="3320291"/>
            <a:chExt cx="10260013" cy="954054"/>
          </a:xfrm>
        </p:grpSpPr>
        <p:sp>
          <p:nvSpPr>
            <p:cNvPr id="64" name="Rectangle 5"/>
            <p:cNvSpPr>
              <a:spLocks noChangeArrowheads="1"/>
            </p:cNvSpPr>
            <p:nvPr userDrawn="1"/>
          </p:nvSpPr>
          <p:spPr bwMode="auto">
            <a:xfrm>
              <a:off x="1833416" y="3361532"/>
              <a:ext cx="10260013" cy="912813"/>
            </a:xfrm>
            <a:prstGeom prst="rect">
              <a:avLst/>
            </a:prstGeom>
            <a:solidFill>
              <a:srgbClr val="009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 b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5" name="Rectangle 6"/>
            <p:cNvSpPr>
              <a:spLocks noChangeArrowheads="1"/>
            </p:cNvSpPr>
            <p:nvPr userDrawn="1"/>
          </p:nvSpPr>
          <p:spPr bwMode="auto">
            <a:xfrm>
              <a:off x="1833416" y="3320291"/>
              <a:ext cx="10260013" cy="130141"/>
            </a:xfrm>
            <a:prstGeom prst="rect">
              <a:avLst/>
            </a:prstGeom>
            <a:solidFill>
              <a:srgbClr val="67BD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200" b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153406" y="1481863"/>
            <a:ext cx="1838645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00" b="0" smtClean="0">
                <a:solidFill>
                  <a:srgbClr val="808080"/>
                </a:solidFill>
                <a:latin typeface="Arial"/>
              </a:rPr>
              <a:t>Last Modified 14/09/2017 18:29 E. South America Standard Time</a:t>
            </a:r>
            <a:endParaRPr lang="pt-BR" sz="1200" b="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241572" y="3145348"/>
            <a:ext cx="1662315" cy="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00" b="0" smtClean="0">
                <a:solidFill>
                  <a:srgbClr val="808080"/>
                </a:solidFill>
                <a:latin typeface="Arial"/>
              </a:rPr>
              <a:t>Printed 14/07/2017 14:37 E. South America Standard Time</a:t>
            </a:r>
            <a:endParaRPr lang="pt-BR" sz="1200" b="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21491" y="176150"/>
            <a:ext cx="8794113" cy="23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smtClean="0"/>
              <a:t>Click to edit Master title style</a:t>
            </a:r>
            <a:endParaRPr lang="pt-BR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491" y="57979"/>
            <a:ext cx="375367" cy="9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600" b="0" cap="all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21491" y="424603"/>
            <a:ext cx="8794113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pt-BR" sz="1200" b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gray">
          <a:xfrm>
            <a:off x="121491" y="4796368"/>
            <a:ext cx="8794113" cy="300058"/>
            <a:chOff x="119063" y="6267845"/>
            <a:chExt cx="8618537" cy="392113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267845"/>
              <a:ext cx="8618537" cy="12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pt-BR" sz="600" b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36133"/>
              <a:ext cx="7200000" cy="12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466413" indent="-466413" defTabSz="685045">
                <a:tabLst>
                  <a:tab pos="482204" algn="l"/>
                </a:tabLst>
              </a:pPr>
              <a:r>
                <a:rPr lang="pt-BR" sz="600" b="0" dirty="0">
                  <a:solidFill>
                    <a:srgbClr val="FFFFFF"/>
                  </a:solidFill>
                  <a:latin typeface="Arial"/>
                </a:rPr>
                <a:t>FONTE: Fonte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482156" y="1493262"/>
            <a:ext cx="4389768" cy="84787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smtClean="0"/>
              <a:t>Click to edit Master text styles</a:t>
            </a:r>
          </a:p>
          <a:p>
            <a:pPr lvl="1" latinLnBrk="0"/>
            <a:r>
              <a:rPr lang="en-US" smtClean="0"/>
              <a:t>Second level</a:t>
            </a:r>
          </a:p>
          <a:p>
            <a:pPr lvl="2" latinLnBrk="0"/>
            <a:r>
              <a:rPr lang="en-US" smtClean="0"/>
              <a:t>Third level</a:t>
            </a:r>
          </a:p>
          <a:p>
            <a:pPr lvl="3" latinLnBrk="0"/>
            <a:r>
              <a:rPr lang="en-US" smtClean="0"/>
              <a:t>Fourth level</a:t>
            </a:r>
          </a:p>
          <a:p>
            <a:pPr lvl="4" latinLnBrk="0"/>
            <a:r>
              <a:rPr lang="en-US" smtClean="0"/>
              <a:t>Fifth level</a:t>
            </a:r>
            <a:endParaRPr lang="pt-BR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482156" y="962477"/>
            <a:ext cx="4350891" cy="388739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pt-BR" sz="1200" dirty="0">
                  <a:solidFill>
                    <a:srgbClr val="000000"/>
                  </a:solidFill>
                  <a:latin typeface="Arial"/>
                </a:rPr>
                <a:t>Título</a:t>
              </a:r>
            </a:p>
            <a:p>
              <a:r>
                <a:rPr lang="pt-BR" sz="1200" b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8554469" y="218666"/>
            <a:ext cx="361125" cy="120033"/>
            <a:chOff x="8386861" y="285750"/>
            <a:chExt cx="353916" cy="15685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6861" y="285750"/>
              <a:ext cx="353916" cy="15685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85045">
                <a:buClr>
                  <a:srgbClr val="002960"/>
                </a:buClr>
              </a:pPr>
              <a:r>
                <a:rPr lang="pt-BR" sz="600" b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6861" y="285750"/>
              <a:ext cx="0" cy="156858"/>
            </a:xfrm>
            <a:prstGeom prst="straightConnector1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6861" y="442608"/>
              <a:ext cx="353916" cy="0"/>
            </a:xfrm>
            <a:prstGeom prst="straightConnector1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8682346" y="4841896"/>
            <a:ext cx="46650" cy="947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962" tIns="34981" rIns="69962" bIns="34981" rtlCol="0" anchor="ctr"/>
          <a:lstStyle/>
          <a:p>
            <a:pPr algn="ctr"/>
            <a:endParaRPr lang="pt-BR" sz="1200" b="0" dirty="0">
              <a:solidFill>
                <a:srgbClr val="000000"/>
              </a:solidFill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8246609" y="38876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5045"/>
            <a:endParaRPr lang="pt-BR" sz="600" b="0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8076338" y="213808"/>
            <a:ext cx="649261" cy="763295"/>
            <a:chOff x="7835905" y="279400"/>
            <a:chExt cx="636299" cy="997467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2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45">
                <a:buClr>
                  <a:srgbClr val="00984E"/>
                </a:buClr>
              </a:pPr>
              <a:r>
                <a:rPr lang="pt-BR" sz="900" b="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45">
                <a:buClr>
                  <a:srgbClr val="00984E"/>
                </a:buClr>
              </a:pPr>
              <a:r>
                <a:rPr lang="pt-BR" sz="900" b="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45">
                <a:buClr>
                  <a:srgbClr val="00984E"/>
                </a:buClr>
              </a:pPr>
              <a:r>
                <a:rPr lang="pt-BR" sz="900" b="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45">
                <a:buClr>
                  <a:srgbClr val="00984E"/>
                </a:buClr>
              </a:pPr>
              <a:r>
                <a:rPr lang="pt-BR" sz="900" b="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7762261" y="213807"/>
            <a:ext cx="963511" cy="559208"/>
            <a:chOff x="7540629" y="279400"/>
            <a:chExt cx="944274" cy="730767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 sz="1200" b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45">
                <a:buClr>
                  <a:srgbClr val="00984E"/>
                </a:buClr>
              </a:pPr>
              <a:r>
                <a:rPr lang="pt-BR" sz="900" b="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45">
                <a:buClr>
                  <a:srgbClr val="00984E"/>
                </a:buClr>
              </a:pPr>
              <a:r>
                <a:rPr lang="pt-BR" sz="900" b="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45">
                <a:buClr>
                  <a:srgbClr val="00984E"/>
                </a:buClr>
              </a:pPr>
              <a:r>
                <a:rPr lang="pt-BR" sz="900" b="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8008304" y="191940"/>
            <a:ext cx="717295" cy="999790"/>
            <a:chOff x="7769225" y="250825"/>
            <a:chExt cx="702974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200" b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200" b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200" b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200" b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200" b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200" b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6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200" b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200" b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7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200" b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 sz="1200" b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45">
                <a:buClr>
                  <a:srgbClr val="00984E"/>
                </a:buClr>
              </a:pPr>
              <a:r>
                <a:rPr lang="pt-BR" sz="900" b="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45">
                <a:buClr>
                  <a:srgbClr val="00984E"/>
                </a:buClr>
              </a:pPr>
              <a:r>
                <a:rPr lang="pt-BR" sz="900" b="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45">
                <a:buClr>
                  <a:srgbClr val="00984E"/>
                </a:buClr>
              </a:pPr>
              <a:r>
                <a:rPr lang="pt-BR" sz="900" b="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45">
                <a:buClr>
                  <a:srgbClr val="00984E"/>
                </a:buClr>
              </a:pPr>
              <a:r>
                <a:rPr lang="pt-BR" sz="900" b="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82299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045">
                <a:buClr>
                  <a:srgbClr val="00984E"/>
                </a:buClr>
              </a:pPr>
              <a:r>
                <a:rPr lang="pt-BR" sz="900" b="0" dirty="0">
                  <a:solidFill>
                    <a:srgbClr val="000000"/>
                  </a:solidFill>
                  <a:latin typeface="Arial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755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045" rtl="0" eaLnBrk="1" fontAlgn="base" hangingPunct="1">
        <a:spcBef>
          <a:spcPct val="0"/>
        </a:spcBef>
        <a:spcAft>
          <a:spcPct val="0"/>
        </a:spcAft>
        <a:tabLst>
          <a:tab pos="206485" algn="l"/>
        </a:tabLst>
        <a:defRPr sz="15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685045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2pPr>
      <a:lvl3pPr algn="l" defTabSz="685045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3pPr>
      <a:lvl4pPr algn="l" defTabSz="685045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4pPr>
      <a:lvl5pPr algn="l" defTabSz="685045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5pPr>
      <a:lvl6pPr marL="349810" algn="l" defTabSz="685045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6pPr>
      <a:lvl7pPr marL="699620" algn="l" defTabSz="685045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7pPr>
      <a:lvl8pPr marL="1049429" algn="l" defTabSz="685045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8pPr>
      <a:lvl9pPr marL="1399239" algn="l" defTabSz="685045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5045" rtl="0" eaLnBrk="1" fontAlgn="base" hangingPunct="1">
        <a:spcBef>
          <a:spcPct val="0"/>
        </a:spcBef>
        <a:spcAft>
          <a:spcPct val="0"/>
        </a:spcAft>
        <a:buClrTx/>
        <a:buSzPct val="100000"/>
        <a:defRPr sz="1100" baseline="0">
          <a:solidFill>
            <a:schemeClr val="tx1"/>
          </a:solidFill>
          <a:latin typeface="+mn-lt"/>
          <a:ea typeface="+mn-ea"/>
          <a:cs typeface="+mn-cs"/>
        </a:defRPr>
      </a:lvl1pPr>
      <a:lvl2pPr marL="148183" indent="-146970" algn="l" defTabSz="685045" rtl="0" eaLnBrk="1" fontAlgn="base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sz="1100" baseline="0">
          <a:solidFill>
            <a:schemeClr val="tx1"/>
          </a:solidFill>
          <a:latin typeface="+mn-lt"/>
        </a:defRPr>
      </a:lvl2pPr>
      <a:lvl3pPr marL="349810" indent="-200412" algn="l" defTabSz="685045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sz="1100" baseline="0">
          <a:solidFill>
            <a:schemeClr val="tx1"/>
          </a:solidFill>
          <a:latin typeface="+mn-lt"/>
        </a:defRPr>
      </a:lvl3pPr>
      <a:lvl4pPr marL="470058" indent="-119032" algn="l" defTabSz="685045" rtl="0" eaLnBrk="1" fontAlgn="base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sz="1100" baseline="0">
          <a:solidFill>
            <a:schemeClr val="tx1"/>
          </a:solidFill>
          <a:latin typeface="+mn-lt"/>
        </a:defRPr>
      </a:lvl4pPr>
      <a:lvl5pPr marL="573688" indent="-99598" algn="l" defTabSz="685045" rtl="0" eaLnBrk="1" fontAlgn="base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sz="1100" baseline="0">
          <a:solidFill>
            <a:schemeClr val="tx1"/>
          </a:solidFill>
          <a:latin typeface="+mn-lt"/>
        </a:defRPr>
      </a:lvl5pPr>
      <a:lvl6pPr marL="573688" indent="-99598" algn="l" defTabSz="6850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6pPr>
      <a:lvl7pPr marL="573688" indent="-99598" algn="l" defTabSz="6850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7pPr>
      <a:lvl8pPr marL="573688" indent="-99598" algn="l" defTabSz="6850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8pPr>
      <a:lvl9pPr marL="573688" indent="-99598" algn="l" defTabSz="6850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6996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9810" algn="l" defTabSz="6996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9620" algn="l" defTabSz="6996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9429" algn="l" defTabSz="6996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9239" algn="l" defTabSz="6996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9049" algn="l" defTabSz="6996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8859" algn="l" defTabSz="6996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669" algn="l" defTabSz="6996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98479" algn="l" defTabSz="69962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1"/>
            <a:ext cx="9163051" cy="513282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1573"/>
            <a:ext cx="9144000" cy="5145017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81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506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77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8435460" y="2"/>
            <a:ext cx="708543" cy="273844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273844"/>
            <a:ext cx="1353312" cy="54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2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28" r:id="rId3"/>
    <p:sldLayoutId id="214748372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274760"/>
            <a:ext cx="1353312" cy="544068"/>
          </a:xfrm>
          <a:prstGeom prst="rect">
            <a:avLst/>
          </a:prstGeom>
        </p:spPr>
      </p:pic>
      <p:sp>
        <p:nvSpPr>
          <p:cNvPr id="17" name="Espaço Reservado para Número de Slide 5"/>
          <p:cNvSpPr txBox="1">
            <a:spLocks/>
          </p:cNvSpPr>
          <p:nvPr/>
        </p:nvSpPr>
        <p:spPr>
          <a:xfrm>
            <a:off x="8435460" y="2"/>
            <a:ext cx="708543" cy="273844"/>
          </a:xfrm>
          <a:prstGeom prst="rect">
            <a:avLst/>
          </a:prstGeom>
          <a:solidFill>
            <a:srgbClr val="65B22E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273844"/>
            <a:ext cx="1353312" cy="544068"/>
          </a:xfrm>
          <a:prstGeom prst="rect">
            <a:avLst/>
          </a:prstGeom>
        </p:spPr>
      </p:pic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8435460" y="2"/>
            <a:ext cx="708543" cy="273844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5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8435460" y="2"/>
            <a:ext cx="708543" cy="273844"/>
          </a:xfrm>
          <a:prstGeom prst="rect">
            <a:avLst/>
          </a:prstGeom>
          <a:solidFill>
            <a:srgbClr val="004389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275811"/>
            <a:ext cx="1353312" cy="5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6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273844"/>
            <a:ext cx="1353312" cy="541782"/>
          </a:xfrm>
          <a:prstGeom prst="rect">
            <a:avLst/>
          </a:prstGeom>
        </p:spPr>
      </p:pic>
      <p:sp>
        <p:nvSpPr>
          <p:cNvPr id="8" name="Espaço Reservado para Número de Slide 5"/>
          <p:cNvSpPr txBox="1">
            <a:spLocks/>
          </p:cNvSpPr>
          <p:nvPr/>
        </p:nvSpPr>
        <p:spPr>
          <a:xfrm>
            <a:off x="8435460" y="2"/>
            <a:ext cx="708543" cy="273844"/>
          </a:xfrm>
          <a:prstGeom prst="rect">
            <a:avLst/>
          </a:prstGeom>
          <a:solidFill>
            <a:srgbClr val="005689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4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671"/>
            <a:ext cx="9163051" cy="513282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1574"/>
            <a:ext cx="9144000" cy="5145017"/>
          </a:xfrm>
          <a:prstGeom prst="rect">
            <a:avLst/>
          </a:prstGeom>
          <a:solidFill>
            <a:srgbClr val="AFABA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Número de Slide 5"/>
          <p:cNvSpPr txBox="1">
            <a:spLocks/>
          </p:cNvSpPr>
          <p:nvPr/>
        </p:nvSpPr>
        <p:spPr>
          <a:xfrm>
            <a:off x="8435460" y="2"/>
            <a:ext cx="708543" cy="273844"/>
          </a:xfrm>
          <a:prstGeom prst="rect">
            <a:avLst/>
          </a:prstGeom>
          <a:solidFill>
            <a:srgbClr val="008B3A"/>
          </a:solidFill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E0115E2-90F9-4582-BC60-6FF9A0E59819}" type="slidenum">
              <a:rPr lang="pt-BR" smtClean="0">
                <a:solidFill>
                  <a:schemeClr val="bg1"/>
                </a:solidFill>
              </a:rPr>
              <a:pPr algn="ctr"/>
              <a:t>‹nº›</a:t>
            </a:fld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273844"/>
            <a:ext cx="1353312" cy="54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1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575" y="-1"/>
            <a:ext cx="5400000" cy="5143500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 dirty="0"/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30" y="-1"/>
            <a:ext cx="3795371" cy="516246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32" y="268855"/>
            <a:ext cx="1687068" cy="676656"/>
          </a:xfrm>
          <a:prstGeom prst="rect">
            <a:avLst/>
          </a:prstGeom>
        </p:spPr>
      </p:pic>
      <p:sp>
        <p:nvSpPr>
          <p:cNvPr id="12" name="Espaço Reservado para Conteúdo 3"/>
          <p:cNvSpPr txBox="1">
            <a:spLocks/>
          </p:cNvSpPr>
          <p:nvPr/>
        </p:nvSpPr>
        <p:spPr>
          <a:xfrm>
            <a:off x="683568" y="4299942"/>
            <a:ext cx="3816423" cy="792088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b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5601" y="1059582"/>
            <a:ext cx="4508797" cy="13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5" tIns="34287" rIns="68575" bIns="34287">
            <a:spAutoFit/>
          </a:bodyPr>
          <a:lstStyle>
            <a:lvl1pPr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Contexto da saúde no mundo e no Brasil</a:t>
            </a:r>
            <a:endParaRPr lang="pt-BR" sz="28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="" xmlns:a16="http://schemas.microsoft.com/office/drawing/2014/main" id="{3C9C6795-5B89-4EB9-839E-958C0D099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73" y="3939902"/>
            <a:ext cx="4895052" cy="103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1" tIns="25715" rIns="51431" bIns="25715">
            <a:spAutoFit/>
          </a:bodyPr>
          <a:lstStyle>
            <a:defPPr>
              <a:defRPr lang="pt-BR"/>
            </a:defPPr>
            <a:lvl1pPr>
              <a:spcBef>
                <a:spcPct val="30000"/>
              </a:spcBef>
              <a:spcAft>
                <a:spcPct val="50000"/>
              </a:spcAft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pt-BR" altLang="pt-BR" sz="1200" dirty="0" smtClean="0">
                <a:solidFill>
                  <a:srgbClr val="51BBB6"/>
                </a:solidFill>
              </a:rPr>
              <a:t>Seminário sobre o Impacto da Resolução CGPAR nos Planos de Saúde das Estatais Federais</a:t>
            </a:r>
          </a:p>
          <a:p>
            <a:pPr algn="ctr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pt-BR" altLang="pt-BR" sz="1200" b="0" dirty="0" smtClean="0">
                <a:solidFill>
                  <a:srgbClr val="51BBB6"/>
                </a:solidFill>
              </a:rPr>
              <a:t>Rio de Janeiro, 23 de julho de 2018</a:t>
            </a:r>
            <a:endParaRPr lang="pt-BR" altLang="pt-BR" sz="1200" b="0" dirty="0">
              <a:solidFill>
                <a:srgbClr val="51BB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2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 rotWithShape="1">
          <a:blip r:embed="rId2"/>
          <a:srcRect l="20291" t="29699" r="40850" b="34771"/>
          <a:stretch/>
        </p:blipFill>
        <p:spPr bwMode="auto">
          <a:xfrm>
            <a:off x="755576" y="987574"/>
            <a:ext cx="7416824" cy="4155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ângulo 4"/>
          <p:cNvSpPr/>
          <p:nvPr/>
        </p:nvSpPr>
        <p:spPr>
          <a:xfrm>
            <a:off x="-7937" y="279610"/>
            <a:ext cx="7100217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4" tIns="34286" rIns="68364" bIns="34286" rtlCol="0" anchor="ctr"/>
          <a:lstStyle/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Desafios globais </a:t>
            </a:r>
            <a:r>
              <a:rPr lang="pt-BR" sz="2000" b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//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Impacto da tecnologia no custo de saúde</a:t>
            </a:r>
            <a:endParaRPr lang="pt-BR" sz="20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9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5616" y="111242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Aumento de custos trazido por novas tecnologias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32683"/>
              </p:ext>
            </p:extLst>
          </p:nvPr>
        </p:nvGraphicFramePr>
        <p:xfrm>
          <a:off x="899592" y="1635646"/>
          <a:ext cx="734481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448272"/>
                <a:gridCol w="2448272"/>
              </a:tblGrid>
              <a:tr h="36484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Tecnologia tradicional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Tecnologia atual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Nova geração</a:t>
                      </a:r>
                      <a:endParaRPr lang="pt-BR" sz="1600" dirty="0"/>
                    </a:p>
                  </a:txBody>
                  <a:tcPr/>
                </a:tc>
              </a:tr>
              <a:tr h="87561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0000"/>
                          </a:solidFill>
                        </a:rPr>
                        <a:t>Raio x</a:t>
                      </a:r>
                    </a:p>
                    <a:p>
                      <a:r>
                        <a:rPr lang="pt-BR" sz="1600" dirty="0" smtClean="0">
                          <a:solidFill>
                            <a:srgbClr val="000000"/>
                          </a:solidFill>
                        </a:rPr>
                        <a:t>US$ 175.000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0000"/>
                          </a:solidFill>
                        </a:rPr>
                        <a:t>Tomografia</a:t>
                      </a:r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</a:rPr>
                        <a:t>US$ 1.000.000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0000"/>
                          </a:solidFill>
                        </a:rPr>
                        <a:t>Tomografia funcional com PET</a:t>
                      </a:r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pt-BR" sz="1600" baseline="0" dirty="0" err="1" smtClean="0">
                          <a:solidFill>
                            <a:srgbClr val="000000"/>
                          </a:solidFill>
                        </a:rPr>
                        <a:t>Scan</a:t>
                      </a:r>
                      <a:endParaRPr lang="pt-BR" sz="16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</a:rPr>
                        <a:t>US$ 2.300.000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875617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0000"/>
                          </a:solidFill>
                        </a:rPr>
                        <a:t>Instrumental</a:t>
                      </a:r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</a:rPr>
                        <a:t> para cirurgia tradicional</a:t>
                      </a:r>
                    </a:p>
                    <a:p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</a:rPr>
                        <a:t>US$ 10.000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0000"/>
                          </a:solidFill>
                        </a:rPr>
                        <a:t>Kit</a:t>
                      </a:r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</a:rPr>
                        <a:t> para </a:t>
                      </a:r>
                      <a:r>
                        <a:rPr lang="pt-BR" sz="1600" baseline="0" dirty="0" err="1" smtClean="0">
                          <a:solidFill>
                            <a:srgbClr val="000000"/>
                          </a:solidFill>
                        </a:rPr>
                        <a:t>videolaparoscopia</a:t>
                      </a:r>
                      <a:endParaRPr lang="pt-BR" sz="16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</a:rPr>
                        <a:t>US$ 15.000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0000"/>
                          </a:solidFill>
                        </a:rPr>
                        <a:t>Robô</a:t>
                      </a:r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</a:rPr>
                        <a:t> cirúrgico</a:t>
                      </a:r>
                    </a:p>
                    <a:p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</a:rPr>
                        <a:t>US$ 1.000.000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20229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0000"/>
                          </a:solidFill>
                        </a:rPr>
                        <a:t>Bisturi</a:t>
                      </a:r>
                    </a:p>
                    <a:p>
                      <a:r>
                        <a:rPr lang="pt-BR" sz="1600" dirty="0" smtClean="0">
                          <a:solidFill>
                            <a:srgbClr val="000000"/>
                          </a:solidFill>
                        </a:rPr>
                        <a:t>US$</a:t>
                      </a:r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</a:rPr>
                        <a:t> 20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0000"/>
                          </a:solidFill>
                        </a:rPr>
                        <a:t>Bistur</a:t>
                      </a:r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</a:rPr>
                        <a:t>i elétrico</a:t>
                      </a:r>
                    </a:p>
                    <a:p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</a:rPr>
                        <a:t>US$ 12.000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rgbClr val="000000"/>
                          </a:solidFill>
                        </a:rPr>
                        <a:t>Bisturi harmônico</a:t>
                      </a:r>
                    </a:p>
                    <a:p>
                      <a:r>
                        <a:rPr lang="pt-BR" sz="1600" dirty="0" smtClean="0">
                          <a:solidFill>
                            <a:srgbClr val="000000"/>
                          </a:solidFill>
                        </a:rPr>
                        <a:t>US$</a:t>
                      </a:r>
                      <a:r>
                        <a:rPr lang="pt-BR" sz="1600" baseline="0" dirty="0" smtClean="0">
                          <a:solidFill>
                            <a:srgbClr val="000000"/>
                          </a:solidFill>
                        </a:rPr>
                        <a:t> 30.000</a:t>
                      </a:r>
                      <a:endParaRPr lang="pt-BR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167863" y="4470114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Fonte: 2002 </a:t>
            </a:r>
            <a:r>
              <a:rPr lang="pt-BR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pt-BR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Health Consortium</a:t>
            </a:r>
            <a:endParaRPr lang="pt-BR" sz="11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7937" y="279610"/>
            <a:ext cx="7100217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4" tIns="34286" rIns="68364" bIns="34286" rtlCol="0" anchor="ctr"/>
          <a:lstStyle/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Desafios globais </a:t>
            </a:r>
            <a:r>
              <a:rPr lang="pt-BR" sz="2000" b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//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Impacto da tecnologia no custo de saúde</a:t>
            </a:r>
            <a:endParaRPr lang="pt-BR" sz="20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m para decis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1159"/>
            <a:ext cx="1994545" cy="123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" descr="Resultado de imagem para pagamen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460" y="3408263"/>
            <a:ext cx="1869929" cy="140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58113" y="1002621"/>
            <a:ext cx="8785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Assimetrias de informação: </a:t>
            </a: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Agente que toma a decisão não realiza o pagamento</a:t>
            </a:r>
            <a:endParaRPr lang="pt-BR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8327" y="2715766"/>
            <a:ext cx="2455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Decisão: </a:t>
            </a:r>
          </a:p>
          <a:p>
            <a:pPr algn="ctr"/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Profissionais de saúde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156784" y="2427734"/>
            <a:ext cx="3383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Pagamento:</a:t>
            </a:r>
          </a:p>
          <a:p>
            <a:pPr algn="ctr"/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Operadoras de saúde</a:t>
            </a:r>
          </a:p>
          <a:p>
            <a:pPr algn="ctr"/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Governo</a:t>
            </a:r>
          </a:p>
          <a:p>
            <a:pPr algn="ctr"/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Pessoa física</a:t>
            </a:r>
            <a:endParaRPr lang="pt-BR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8113" y="1369100"/>
            <a:ext cx="879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 de incentivos perverso: </a:t>
            </a: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modelo de remuneração por procedimento</a:t>
            </a:r>
            <a:endParaRPr lang="pt-BR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71" y="3651870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14" y="1900868"/>
            <a:ext cx="792088" cy="153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2839474" y="3642578"/>
            <a:ext cx="3383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Prestadores de serviço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7937" y="279610"/>
            <a:ext cx="7100217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4" tIns="34286" rIns="68364" bIns="34286" rtlCol="0" anchor="ctr"/>
          <a:lstStyle/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Desafios globais </a:t>
            </a:r>
            <a:r>
              <a:rPr lang="pt-BR" sz="2000" b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//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Assimetrias na saúde</a:t>
            </a:r>
            <a:endParaRPr lang="pt-BR" sz="20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575" y="-1"/>
            <a:ext cx="5400000" cy="5143500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 dirty="0"/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30" y="-1"/>
            <a:ext cx="3795371" cy="516246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32" y="268855"/>
            <a:ext cx="1687068" cy="676656"/>
          </a:xfrm>
          <a:prstGeom prst="rect">
            <a:avLst/>
          </a:prstGeom>
        </p:spPr>
      </p:pic>
      <p:sp>
        <p:nvSpPr>
          <p:cNvPr id="12" name="Espaço Reservado para Conteúdo 3"/>
          <p:cNvSpPr txBox="1">
            <a:spLocks/>
          </p:cNvSpPr>
          <p:nvPr/>
        </p:nvSpPr>
        <p:spPr>
          <a:xfrm>
            <a:off x="683568" y="4299942"/>
            <a:ext cx="3816423" cy="792088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b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13026" y="2067694"/>
            <a:ext cx="4508797" cy="63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5" tIns="34287" rIns="68575" bIns="34287">
            <a:spAutoFit/>
          </a:bodyPr>
          <a:lstStyle>
            <a:lvl1pPr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Cenário da Saúde no Brasil</a:t>
            </a:r>
            <a:endParaRPr lang="pt-BR" sz="28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56" y="915566"/>
            <a:ext cx="6076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7937" y="279610"/>
            <a:ext cx="6884193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4" tIns="34286" rIns="68364" bIns="34286" rtlCol="0" anchor="ctr"/>
          <a:lstStyle/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Cenário Brasil </a:t>
            </a:r>
            <a:r>
              <a:rPr lang="pt-BR" sz="2000" b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//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Saúde no centro das preocupações</a:t>
            </a:r>
            <a:endParaRPr lang="pt-BR" sz="20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619672" y="2139702"/>
            <a:ext cx="864096" cy="3600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051720" y="3723878"/>
            <a:ext cx="2617411" cy="216024"/>
          </a:xfrm>
          <a:prstGeom prst="round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661801" y="4731990"/>
            <a:ext cx="3342247" cy="216024"/>
          </a:xfrm>
          <a:prstGeom prst="round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3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937" y="279610"/>
            <a:ext cx="6884193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4" tIns="34286" rIns="68364" bIns="34286" rtlCol="0" anchor="ctr"/>
          <a:lstStyle/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Cenário Brasil </a:t>
            </a:r>
            <a:r>
              <a:rPr lang="pt-BR" sz="2000" b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//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Planos de Saúde lideram reclamações</a:t>
            </a:r>
            <a:endParaRPr lang="pt-BR" sz="20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7202"/>
            <a:ext cx="535559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e 8"/>
          <p:cNvSpPr/>
          <p:nvPr/>
        </p:nvSpPr>
        <p:spPr>
          <a:xfrm>
            <a:off x="1786128" y="3075806"/>
            <a:ext cx="864096" cy="36004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491054" y="3669750"/>
            <a:ext cx="4401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ranking IDEC 2017 de reclamações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Planos de Saúde </a:t>
            </a: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23,4%</a:t>
            </a:r>
            <a:endParaRPr lang="pt-BR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Varejo </a:t>
            </a: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17,8%</a:t>
            </a:r>
            <a:endParaRPr lang="pt-BR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Serviços financeiros </a:t>
            </a: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16,7%</a:t>
            </a:r>
            <a:endParaRPr lang="pt-BR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Telecomunicações </a:t>
            </a: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15,8%</a:t>
            </a:r>
            <a:endParaRPr lang="pt-BR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Idec - Instituto Brasileiro de Defesa do Consumi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07593"/>
            <a:ext cx="160972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156176" y="176241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Pelo terceiro ano consecutivo</a:t>
            </a: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3003798"/>
            <a:ext cx="1129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Notícia de </a:t>
            </a: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12/03/2018</a:t>
            </a:r>
            <a:endParaRPr lang="pt-BR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5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025967"/>
              </p:ext>
            </p:extLst>
          </p:nvPr>
        </p:nvGraphicFramePr>
        <p:xfrm>
          <a:off x="251520" y="1059582"/>
          <a:ext cx="8712967" cy="407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-2" y="279610"/>
            <a:ext cx="6588226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Cenário Brasil </a:t>
            </a:r>
            <a:r>
              <a:rPr lang="pt-BR" altLang="pt-BR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Financiamento à saúde</a:t>
            </a:r>
            <a:endParaRPr lang="pt-BR" sz="2000" dirty="0">
              <a:solidFill>
                <a:srgbClr val="50B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/>
          <p:cNvSpPr/>
          <p:nvPr/>
        </p:nvSpPr>
        <p:spPr>
          <a:xfrm>
            <a:off x="-7937" y="279610"/>
            <a:ext cx="6524153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364" tIns="34286" rIns="68364" bIns="34286" rtlCol="0" anchor="ctr"/>
          <a:lstStyle/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Cenário Brasil //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SUS e Saúde Suplementar</a:t>
            </a:r>
            <a:endParaRPr lang="pt-BR" sz="18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-612576" y="1391463"/>
            <a:ext cx="5184576" cy="3584710"/>
            <a:chOff x="1742690" y="1275606"/>
            <a:chExt cx="5814392" cy="3584710"/>
          </a:xfrm>
        </p:grpSpPr>
        <p:graphicFrame>
          <p:nvGraphicFramePr>
            <p:cNvPr id="39" name="Gráfico 3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137905"/>
                </p:ext>
              </p:extLst>
            </p:nvPr>
          </p:nvGraphicFramePr>
          <p:xfrm>
            <a:off x="1742690" y="1275606"/>
            <a:ext cx="5814392" cy="35847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2054" name="Picture 6" descr="Resultado de imagem para su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219822"/>
              <a:ext cx="1883965" cy="757354"/>
            </a:xfrm>
            <a:prstGeom prst="rect">
              <a:avLst/>
            </a:prstGeom>
            <a:solidFill>
              <a:srgbClr val="FFFF00"/>
            </a:solidFill>
            <a:extLst/>
          </p:spPr>
        </p:pic>
      </p:grpSp>
      <p:sp>
        <p:nvSpPr>
          <p:cNvPr id="9" name="CaixaDeTexto 8"/>
          <p:cNvSpPr txBox="1"/>
          <p:nvPr/>
        </p:nvSpPr>
        <p:spPr>
          <a:xfrm>
            <a:off x="3491880" y="3872249"/>
            <a:ext cx="5652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75% da população brasileira depende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exclusivamente </a:t>
            </a: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do SUS</a:t>
            </a:r>
            <a:endParaRPr lang="pt-BR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051719" y="264375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Suplementar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Seta para a direita listrada 3"/>
          <p:cNvSpPr/>
          <p:nvPr/>
        </p:nvSpPr>
        <p:spPr>
          <a:xfrm>
            <a:off x="3311858" y="1418171"/>
            <a:ext cx="648073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283968" y="1131590"/>
            <a:ext cx="5040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Também usam o SUS para...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Acidentes de trânsito e emergências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Transplantes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Campanhas de vacinação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Vigilância epidemiológica (identificação da </a:t>
            </a:r>
            <a:r>
              <a:rPr lang="pt-BR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Zika</a:t>
            </a: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Farmácia Popular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Medicamentos específicos (ex. HIV/AIDS)</a:t>
            </a:r>
            <a:endParaRPr lang="pt-BR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66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177665017"/>
              </p:ext>
            </p:extLst>
          </p:nvPr>
        </p:nvGraphicFramePr>
        <p:xfrm>
          <a:off x="107504" y="784152"/>
          <a:ext cx="9036496" cy="4227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-7937" y="279610"/>
            <a:ext cx="6740177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364" tIns="34286" rIns="68364" bIns="34286" rtlCol="0" anchor="ctr"/>
          <a:lstStyle/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Cenário Brasil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//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Perfil dos beneficiários de Planos </a:t>
            </a:r>
            <a:endParaRPr lang="pt-BR" sz="18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1457810"/>
            <a:ext cx="457200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Percentual da população coberta por seguros privados de saúde, por faixa de renda</a:t>
            </a:r>
          </a:p>
        </p:txBody>
      </p:sp>
    </p:spTree>
    <p:extLst>
      <p:ext uri="{BB962C8B-B14F-4D97-AF65-F5344CB8AC3E}">
        <p14:creationId xmlns:p14="http://schemas.microsoft.com/office/powerpoint/2010/main" val="38289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7937" y="279610"/>
            <a:ext cx="6740177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364" tIns="34286" rIns="68364" bIns="34286" rtlCol="0" anchor="ctr"/>
          <a:lstStyle/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Cenário Brasil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//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Distribuição Regional </a:t>
            </a:r>
            <a:endParaRPr lang="pt-BR" sz="18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76150" y="987574"/>
            <a:ext cx="6304161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Percentual da população coberta por seguros privados de saúde,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por região do país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450616"/>
              </p:ext>
            </p:extLst>
          </p:nvPr>
        </p:nvGraphicFramePr>
        <p:xfrm>
          <a:off x="107504" y="1707654"/>
          <a:ext cx="8640960" cy="3422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881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58750" y="182167"/>
            <a:ext cx="8229600" cy="22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kumimoji="0"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Complexo </a:t>
            </a:r>
            <a:r>
              <a:rPr kumimoji="0" lang="pt-B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kumimoji="0" lang="pt-BR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lvl="1"/>
            <a:r>
              <a:rPr kumimoji="0" lang="pt-BR" sz="2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Dinâmica da Inovação</a:t>
            </a:r>
            <a:endParaRPr kumimoji="0" lang="pt-BR" sz="2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184068" y="2635626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311547" y="2778866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ipse 20"/>
          <p:cNvSpPr/>
          <p:nvPr/>
        </p:nvSpPr>
        <p:spPr bwMode="auto">
          <a:xfrm>
            <a:off x="3563888" y="3474385"/>
            <a:ext cx="1944216" cy="68154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 rtlCol="0" anchor="ctr"/>
          <a:lstStyle/>
          <a:p>
            <a:pPr algn="ctr">
              <a:spcBef>
                <a:spcPct val="20000"/>
              </a:spcBef>
            </a:pPr>
            <a:r>
              <a:rPr lang="pt-BR" sz="1800" b="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Indústrias de saúde</a:t>
            </a:r>
            <a:endParaRPr lang="pt-BR" sz="1800" b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ipse 25"/>
          <p:cNvSpPr/>
          <p:nvPr/>
        </p:nvSpPr>
        <p:spPr bwMode="auto">
          <a:xfrm>
            <a:off x="3563888" y="1779662"/>
            <a:ext cx="1944216" cy="68154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 rtlCol="0" anchor="ctr"/>
          <a:lstStyle/>
          <a:p>
            <a:pPr algn="ctr">
              <a:spcBef>
                <a:spcPct val="20000"/>
              </a:spcBef>
            </a:pPr>
            <a:r>
              <a:rPr lang="pt-BR" sz="1800" b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de saúde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2783789" y="4371950"/>
            <a:ext cx="3372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Geração e difusão de tecnologia</a:t>
            </a:r>
          </a:p>
        </p:txBody>
      </p:sp>
      <p:pic>
        <p:nvPicPr>
          <p:cNvPr id="31" name="Picture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61084"/>
            <a:ext cx="2556284" cy="136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 descr="http://curso.ifsc.edu.br/imagens/19ae61395c556a1962b25d2fbed099b5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29"/>
          <a:stretch/>
        </p:blipFill>
        <p:spPr bwMode="auto">
          <a:xfrm>
            <a:off x="-1" y="3815156"/>
            <a:ext cx="2403899" cy="132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sultado de imagem para acesso a saú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62"/>
          <a:stretch/>
        </p:blipFill>
        <p:spPr bwMode="auto">
          <a:xfrm>
            <a:off x="177398" y="933705"/>
            <a:ext cx="2291119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/>
          <p:cNvSpPr txBox="1"/>
          <p:nvPr/>
        </p:nvSpPr>
        <p:spPr>
          <a:xfrm>
            <a:off x="2947042" y="1059582"/>
            <a:ext cx="3372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Necessidade humana básica</a:t>
            </a:r>
          </a:p>
        </p:txBody>
      </p:sp>
      <p:pic>
        <p:nvPicPr>
          <p:cNvPr id="1026" name="Picture 2" descr="Resultado de imagem para vacina gotinha criança neg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933706"/>
            <a:ext cx="2381028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 em curva para a esquerda 2"/>
          <p:cNvSpPr/>
          <p:nvPr/>
        </p:nvSpPr>
        <p:spPr>
          <a:xfrm>
            <a:off x="4932040" y="2654381"/>
            <a:ext cx="540060" cy="709457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Seta em curva para a direita 3"/>
          <p:cNvSpPr/>
          <p:nvPr/>
        </p:nvSpPr>
        <p:spPr>
          <a:xfrm rot="10800000" flipH="1">
            <a:off x="3635896" y="2643758"/>
            <a:ext cx="504056" cy="676962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5940152" y="271576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Ensaios clínicos</a:t>
            </a:r>
          </a:p>
          <a:p>
            <a:r>
              <a:rPr lang="pt-BR" sz="12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Feedback do usuário</a:t>
            </a:r>
          </a:p>
          <a:p>
            <a:r>
              <a:rPr lang="pt-BR" sz="12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lang="pt-BR" sz="12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ecessidades e prioridades </a:t>
            </a:r>
            <a:endParaRPr lang="pt-BR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323528" y="271576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Medicamentos </a:t>
            </a:r>
          </a:p>
          <a:p>
            <a:pPr algn="r"/>
            <a:r>
              <a:rPr lang="pt-BR" sz="12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Máquinas e equipamentos</a:t>
            </a:r>
          </a:p>
          <a:p>
            <a:pPr algn="r"/>
            <a:r>
              <a:rPr lang="pt-BR" sz="12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Material de consumo</a:t>
            </a:r>
            <a:endParaRPr lang="pt-BR" sz="12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-7937" y="279610"/>
            <a:ext cx="5876081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364" tIns="34286" rIns="68364" bIns="34286" rtlCol="0" anchor="ctr"/>
          <a:lstStyle/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Introdução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//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Saúde como desenvolvimento</a:t>
            </a:r>
            <a:endParaRPr lang="pt-BR" sz="18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2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1" grpId="0" animBg="1"/>
      <p:bldP spid="26" grpId="0" animBg="1"/>
      <p:bldP spid="28" grpId="0"/>
      <p:bldP spid="27" grpId="0"/>
      <p:bldP spid="3" grpId="0" animBg="1"/>
      <p:bldP spid="4" grpId="0" animBg="1"/>
      <p:bldP spid="30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575" y="-1"/>
            <a:ext cx="5400000" cy="5143500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 dirty="0"/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30" y="-1"/>
            <a:ext cx="3795371" cy="516246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32" y="268855"/>
            <a:ext cx="1687068" cy="676656"/>
          </a:xfrm>
          <a:prstGeom prst="rect">
            <a:avLst/>
          </a:prstGeom>
        </p:spPr>
      </p:pic>
      <p:sp>
        <p:nvSpPr>
          <p:cNvPr id="12" name="Espaço Reservado para Conteúdo 3"/>
          <p:cNvSpPr txBox="1">
            <a:spLocks/>
          </p:cNvSpPr>
          <p:nvPr/>
        </p:nvSpPr>
        <p:spPr>
          <a:xfrm>
            <a:off x="683568" y="4299942"/>
            <a:ext cx="3816423" cy="792088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b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13026" y="2067694"/>
            <a:ext cx="4508797" cy="136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5" tIns="34287" rIns="68575" bIns="34287">
            <a:spAutoFit/>
          </a:bodyPr>
          <a:lstStyle>
            <a:lvl1pPr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Desafios da Saúde no Brasil</a:t>
            </a:r>
            <a:endParaRPr lang="pt-BR" sz="28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5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ângulo isósceles 5"/>
          <p:cNvSpPr/>
          <p:nvPr/>
        </p:nvSpPr>
        <p:spPr>
          <a:xfrm>
            <a:off x="107504" y="1563638"/>
            <a:ext cx="3528392" cy="2376264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971600" y="2571750"/>
            <a:ext cx="161689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39552" y="3277226"/>
            <a:ext cx="266429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Seta para a direita 11"/>
          <p:cNvSpPr/>
          <p:nvPr/>
        </p:nvSpPr>
        <p:spPr>
          <a:xfrm>
            <a:off x="3203848" y="1537704"/>
            <a:ext cx="1008112" cy="504056"/>
          </a:xfrm>
          <a:prstGeom prst="rightArrow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AutoShape 2" descr="Resultado de imagem para Brasil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3779912" y="2341122"/>
            <a:ext cx="1656184" cy="936104"/>
          </a:xfrm>
          <a:prstGeom prst="ellipse">
            <a:avLst/>
          </a:prstGeom>
          <a:solidFill>
            <a:srgbClr val="0070C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Saúde secundária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5724128" y="2315463"/>
            <a:ext cx="1296144" cy="9361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Atenção Primária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5508104" y="1059582"/>
            <a:ext cx="1656184" cy="936104"/>
          </a:xfrm>
          <a:prstGeom prst="ellipse">
            <a:avLst/>
          </a:prstGeom>
          <a:solidFill>
            <a:srgbClr val="0070C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Saúde terciária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4355976" y="3507854"/>
            <a:ext cx="1656184" cy="936104"/>
          </a:xfrm>
          <a:prstGeom prst="ellipse">
            <a:avLst/>
          </a:prstGeom>
          <a:solidFill>
            <a:srgbClr val="0070C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de informação em saúde 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6480212" y="3530878"/>
            <a:ext cx="1800200" cy="936104"/>
          </a:xfrm>
          <a:prstGeom prst="ellipse">
            <a:avLst/>
          </a:prstGeom>
          <a:solidFill>
            <a:srgbClr val="0070C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de assistência farmacêutica 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7308304" y="2343556"/>
            <a:ext cx="1800200" cy="936104"/>
          </a:xfrm>
          <a:prstGeom prst="ellipse">
            <a:avLst/>
          </a:prstGeom>
          <a:solidFill>
            <a:srgbClr val="0070C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de apoio diagnóstico e terapêutico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eta para a esquerda e para a direita 20"/>
          <p:cNvSpPr/>
          <p:nvPr/>
        </p:nvSpPr>
        <p:spPr>
          <a:xfrm>
            <a:off x="5453388" y="2697460"/>
            <a:ext cx="216024" cy="17210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esquerda e para a direita 21"/>
          <p:cNvSpPr/>
          <p:nvPr/>
        </p:nvSpPr>
        <p:spPr>
          <a:xfrm rot="18178483">
            <a:off x="5773168" y="3284350"/>
            <a:ext cx="216024" cy="17210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esquerda e para a direita 22"/>
          <p:cNvSpPr/>
          <p:nvPr/>
        </p:nvSpPr>
        <p:spPr>
          <a:xfrm rot="16036214">
            <a:off x="6264188" y="2067694"/>
            <a:ext cx="216024" cy="17210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esquerda e para a direita 23"/>
          <p:cNvSpPr/>
          <p:nvPr/>
        </p:nvSpPr>
        <p:spPr>
          <a:xfrm rot="13124760">
            <a:off x="6696234" y="3289098"/>
            <a:ext cx="216024" cy="17210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esquerda e para a direita 24"/>
          <p:cNvSpPr/>
          <p:nvPr/>
        </p:nvSpPr>
        <p:spPr>
          <a:xfrm>
            <a:off x="7056276" y="2725553"/>
            <a:ext cx="216024" cy="172109"/>
          </a:xfrm>
          <a:prstGeom prst="leftRight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63588" y="336383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</a:t>
            </a:r>
          </a:p>
          <a:p>
            <a:pPr algn="ctr"/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básica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863588" y="26701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</a:t>
            </a:r>
          </a:p>
          <a:p>
            <a:pPr algn="ctr"/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complexidade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863588" y="208463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</a:t>
            </a:r>
          </a:p>
          <a:p>
            <a:pPr algn="ctr"/>
            <a:r>
              <a:rPr lang="pt-BR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complexidade</a:t>
            </a: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-7937" y="279610"/>
            <a:ext cx="7676281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364" tIns="34286" rIns="68364" bIns="34286" rtlCol="0" anchor="ctr"/>
          <a:lstStyle/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Desafios do Brasil (1) //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Organização a partir da atenção primária</a:t>
            </a:r>
            <a:endParaRPr lang="pt-BR" sz="18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11560" y="4144756"/>
            <a:ext cx="2832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Tradicional </a:t>
            </a:r>
          </a:p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Pirâmide hierarquizada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777107" y="4707116"/>
            <a:ext cx="3372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Redes de atenção</a:t>
            </a:r>
          </a:p>
        </p:txBody>
      </p:sp>
      <p:pic>
        <p:nvPicPr>
          <p:cNvPr id="32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78" y="1789732"/>
            <a:ext cx="260642" cy="26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79" y="2993038"/>
            <a:ext cx="260642" cy="26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897662"/>
            <a:ext cx="260642" cy="26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3" y="3595931"/>
            <a:ext cx="260642" cy="26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2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35670"/>
            <a:ext cx="7848871" cy="3368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lipse 1"/>
          <p:cNvSpPr/>
          <p:nvPr/>
        </p:nvSpPr>
        <p:spPr>
          <a:xfrm>
            <a:off x="467544" y="925978"/>
            <a:ext cx="345638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Expansão da estratégia de saúde da família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411760" y="473199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% da população coberta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7937" y="279610"/>
            <a:ext cx="6596161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364" tIns="34286" rIns="68364" bIns="34286" rtlCol="0" anchor="ctr"/>
          <a:lstStyle/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Desafios do Brasil (1) //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Estratégia Saúde da Família</a:t>
            </a:r>
            <a:endParaRPr lang="pt-BR" sz="18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04632" y="942254"/>
            <a:ext cx="8568389" cy="4293792"/>
          </a:xfrm>
          <a:prstGeom prst="rect">
            <a:avLst/>
          </a:prstGeom>
          <a:noFill/>
        </p:spPr>
        <p:txBody>
          <a:bodyPr wrap="square" lIns="106845" tIns="53493" rIns="106845" bIns="53493" rtlCol="0">
            <a:spAutoFit/>
          </a:bodyPr>
          <a:lstStyle/>
          <a:p>
            <a:pPr algn="just"/>
            <a:r>
              <a:rPr lang="pt-BR" altLang="pt-BR" sz="1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Projeto Piloto Cuidar de quem Cuida – Hospital Sírio-Libanês</a:t>
            </a:r>
          </a:p>
          <a:p>
            <a:pPr marL="284763" indent="-284763" algn="just">
              <a:buFont typeface="Wingdings" panose="05000000000000000000" pitchFamily="2" charset="2"/>
              <a:buChar char="§"/>
            </a:pPr>
            <a:r>
              <a:rPr lang="pt-BR" sz="1600" b="0" dirty="0">
                <a:latin typeface="Arial" panose="020B0604020202020204" pitchFamily="34" charset="0"/>
                <a:cs typeface="Arial" panose="020B0604020202020204" pitchFamily="34" charset="0"/>
              </a:rPr>
              <a:t>programa piloto de atenção primária em </a:t>
            </a: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saúde Iniciado em 2014</a:t>
            </a:r>
          </a:p>
          <a:p>
            <a:pPr marL="284763" indent="-284763" algn="just">
              <a:buFont typeface="Wingdings" panose="05000000000000000000" pitchFamily="2" charset="2"/>
              <a:buChar char="§"/>
            </a:pP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Baseado na Medicina de Família e Comunidade</a:t>
            </a:r>
          </a:p>
          <a:p>
            <a:pPr marL="284763" indent="-284763" algn="just">
              <a:buFont typeface="Wingdings" panose="05000000000000000000" pitchFamily="2" charset="2"/>
              <a:buChar char="§"/>
            </a:pP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Aproximadamente 12 </a:t>
            </a:r>
            <a:r>
              <a:rPr lang="pt-BR" sz="1600" b="0" dirty="0">
                <a:latin typeface="Arial" panose="020B0604020202020204" pitchFamily="34" charset="0"/>
                <a:cs typeface="Arial" panose="020B0604020202020204" pitchFamily="34" charset="0"/>
              </a:rPr>
              <a:t>mil colaboradores e dependentes</a:t>
            </a: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4763" indent="-284763" algn="just">
              <a:buFont typeface="Wingdings" panose="05000000000000000000" pitchFamily="2" charset="2"/>
              <a:buChar char="§"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  <a:p>
            <a:pPr marL="284763" indent="-284763" algn="just">
              <a:buFont typeface="Wingdings" panose="05000000000000000000" pitchFamily="2" charset="2"/>
              <a:buChar char="§"/>
            </a:pP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Adesão: de 42% em 2014 para 75% em 2016 dos colaboradores</a:t>
            </a:r>
          </a:p>
          <a:p>
            <a:pPr marL="284763" indent="-284763" algn="just">
              <a:buFont typeface="Wingdings" panose="05000000000000000000" pitchFamily="2" charset="2"/>
              <a:buChar char="§"/>
            </a:pPr>
            <a:endParaRPr lang="pt-BR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763" indent="-284763" algn="just">
              <a:buFont typeface="Wingdings" panose="05000000000000000000" pitchFamily="2" charset="2"/>
              <a:buChar char="§"/>
            </a:pPr>
            <a:r>
              <a:rPr lang="pt-BR" sz="1600" b="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usto </a:t>
            </a:r>
            <a:r>
              <a:rPr lang="pt-BR" sz="1600" b="0" dirty="0">
                <a:latin typeface="Arial" panose="020B0604020202020204" pitchFamily="34" charset="0"/>
                <a:cs typeface="Arial" panose="020B0604020202020204" pitchFamily="34" charset="0"/>
              </a:rPr>
              <a:t>total per capita de R$ 439,88 para R$ </a:t>
            </a: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323,54 (-26%) </a:t>
            </a: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Variação </a:t>
            </a:r>
            <a:r>
              <a:rPr lang="pt-BR" sz="1600" b="0" dirty="0">
                <a:latin typeface="Arial" panose="020B0604020202020204" pitchFamily="34" charset="0"/>
                <a:cs typeface="Arial" panose="020B0604020202020204" pitchFamily="34" charset="0"/>
              </a:rPr>
              <a:t>dos custos médicos hospitalares</a:t>
            </a: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(VCMH) de +15% no mesmo período</a:t>
            </a:r>
          </a:p>
          <a:p>
            <a:pPr marL="284763" indent="-284763" algn="just">
              <a:buFont typeface="Wingdings" panose="05000000000000000000" pitchFamily="2" charset="2"/>
              <a:buChar char="§"/>
            </a:pPr>
            <a:endParaRPr lang="pt-BR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763" indent="-284763" algn="just">
              <a:buFont typeface="Wingdings" panose="05000000000000000000" pitchFamily="2" charset="2"/>
              <a:buChar char="§"/>
            </a:pP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Gastos </a:t>
            </a:r>
            <a:r>
              <a:rPr lang="pt-BR" sz="1600" b="0" dirty="0">
                <a:latin typeface="Arial" panose="020B0604020202020204" pitchFamily="34" charset="0"/>
                <a:cs typeface="Arial" panose="020B0604020202020204" pitchFamily="34" charset="0"/>
              </a:rPr>
              <a:t>com saúde em relação à folha de pagamento caiu de 15,4% para 10,2</a:t>
            </a: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redução de 30%</a:t>
            </a:r>
          </a:p>
          <a:p>
            <a:pPr marL="284763" indent="-284763" algn="just">
              <a:buFont typeface="Wingdings" panose="05000000000000000000" pitchFamily="2" charset="2"/>
              <a:buChar char="§"/>
            </a:pPr>
            <a:endParaRPr lang="pt-BR" sz="1600" b="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4763" indent="-284763">
              <a:buFont typeface="Wingdings" panose="05000000000000000000" pitchFamily="2" charset="2"/>
              <a:buChar char="§"/>
            </a:pPr>
            <a:r>
              <a:rPr lang="pt-BR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Taxa de internações caiu 29%</a:t>
            </a:r>
          </a:p>
          <a:p>
            <a:pPr marL="284763" indent="-284763">
              <a:buFont typeface="Wingdings" panose="05000000000000000000" pitchFamily="2" charset="2"/>
              <a:buChar char="§"/>
            </a:pPr>
            <a:endParaRPr lang="pt-BR" sz="1600" b="0" dirty="0"/>
          </a:p>
          <a:p>
            <a:pPr algn="just"/>
            <a:endParaRPr lang="pt-BR" altLang="pt-BR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41684" y="792230"/>
            <a:ext cx="8229600" cy="62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58" tIns="45579" rIns="91158" bIns="45579" anchor="ctr"/>
          <a:lstStyle/>
          <a:p>
            <a:pPr algn="l"/>
            <a:endParaRPr lang="pt-BR" sz="2000" dirty="0">
              <a:solidFill>
                <a:srgbClr val="002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7937" y="279610"/>
            <a:ext cx="6596161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364" tIns="34286" rIns="68364" bIns="34286" rtlCol="0" anchor="ctr"/>
          <a:lstStyle/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Desafios (1) //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Atenção primária na saúde suplementar</a:t>
            </a:r>
            <a:endParaRPr lang="pt-BR" sz="18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30917" y="4897279"/>
            <a:ext cx="78254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Harvard Business </a:t>
            </a:r>
            <a:r>
              <a:rPr lang="pt-BR" sz="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pt-BR" sz="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Brasil. http</a:t>
            </a:r>
            <a:r>
              <a:rPr lang="pt-BR" sz="800" b="0" dirty="0">
                <a:latin typeface="Arial" panose="020B0604020202020204" pitchFamily="34" charset="0"/>
                <a:cs typeface="Arial" panose="020B0604020202020204" pitchFamily="34" charset="0"/>
              </a:rPr>
              <a:t>://hbrbr.uol.com.br/cuidando-de-quem-cuida/</a:t>
            </a:r>
          </a:p>
        </p:txBody>
      </p:sp>
      <p:pic>
        <p:nvPicPr>
          <p:cNvPr id="7170" name="Picture 2" descr="Hospital SÃ­rio-LibanÃª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95900"/>
            <a:ext cx="22479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89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5"/>
          <a:stretch/>
        </p:blipFill>
        <p:spPr bwMode="auto">
          <a:xfrm>
            <a:off x="1259632" y="987574"/>
            <a:ext cx="1872207" cy="138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9782"/>
            <a:ext cx="1872208" cy="194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304030" y="2427734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 Familiar</a:t>
            </a:r>
            <a:endParaRPr lang="pt-BR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75716" y="4731990"/>
            <a:ext cx="2523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Proteção Social</a:t>
            </a:r>
            <a:endParaRPr lang="pt-BR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323528" y="1678289"/>
            <a:ext cx="552188" cy="2767902"/>
          </a:xfrm>
          <a:prstGeom prst="down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 smtClean="0"/>
          </a:p>
        </p:txBody>
      </p:sp>
      <p:sp>
        <p:nvSpPr>
          <p:cNvPr id="13" name="Seta para a direita listrada 12"/>
          <p:cNvSpPr/>
          <p:nvPr/>
        </p:nvSpPr>
        <p:spPr>
          <a:xfrm>
            <a:off x="3672408" y="2415060"/>
            <a:ext cx="755576" cy="732754"/>
          </a:xfrm>
          <a:prstGeom prst="stripedRight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Pergaminho vertical 13"/>
          <p:cNvSpPr/>
          <p:nvPr/>
        </p:nvSpPr>
        <p:spPr>
          <a:xfrm>
            <a:off x="4868652" y="1273373"/>
            <a:ext cx="4023827" cy="3172817"/>
          </a:xfrm>
          <a:prstGeom prst="verticalScroll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u="sng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Relatório da OMS sobre Envelhecimento e Saúde (2015):</a:t>
            </a:r>
          </a:p>
          <a:p>
            <a:pPr algn="ctr"/>
            <a:endParaRPr lang="pt-BR" b="1" u="sng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 enfoque social recomendado para abordar o envelhecimento da população [...] requer </a:t>
            </a:r>
          </a:p>
          <a:p>
            <a:pPr algn="ctr"/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substituição dos modelos curativos baseados na doença pela prestação da saúde integrada</a:t>
            </a:r>
            <a:r>
              <a:rPr lang="pt-BR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[...]”</a:t>
            </a:r>
            <a:endParaRPr lang="pt-BR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2" y="279610"/>
            <a:ext cx="7236298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Desafios do Brasil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(2) </a:t>
            </a:r>
            <a:r>
              <a:rPr lang="pt-BR" altLang="pt-BR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Mudança no modelo de atenção</a:t>
            </a:r>
            <a:endParaRPr lang="pt-BR" sz="20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rgbClr val="50B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51520" y="1034372"/>
            <a:ext cx="8568389" cy="3986016"/>
          </a:xfrm>
          <a:prstGeom prst="rect">
            <a:avLst/>
          </a:prstGeom>
          <a:noFill/>
        </p:spPr>
        <p:txBody>
          <a:bodyPr wrap="square" lIns="106845" tIns="53493" rIns="106845" bIns="53493" rtlCol="0">
            <a:spAutoFit/>
          </a:bodyPr>
          <a:lstStyle/>
          <a:p>
            <a:pPr marL="284763" indent="-284763" algn="just">
              <a:buFont typeface="Wingdings" panose="05000000000000000000" pitchFamily="2" charset="2"/>
              <a:buChar char="§"/>
            </a:pPr>
            <a:r>
              <a:rPr lang="en-US" altLang="pt-BR" sz="2000" b="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Modelo</a:t>
            </a:r>
            <a:r>
              <a:rPr lang="en-US" altLang="pt-BR" sz="20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b="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atual</a:t>
            </a:r>
            <a:r>
              <a:rPr lang="en-US" altLang="pt-BR" sz="20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000" b="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pagamento</a:t>
            </a:r>
            <a:r>
              <a:rPr lang="en-US" altLang="pt-BR" sz="20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b="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</a:t>
            </a:r>
            <a:r>
              <a:rPr lang="en-US" altLang="pt-BR" sz="20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b="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procedimento</a:t>
            </a:r>
            <a:endParaRPr lang="en-US" altLang="pt-BR" sz="2000" b="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US" altLang="pt-BR" sz="2000" b="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Induz</a:t>
            </a:r>
            <a:r>
              <a:rPr lang="en-US" altLang="pt-BR" sz="20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b="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excesso</a:t>
            </a:r>
            <a:r>
              <a:rPr lang="en-US" altLang="pt-BR" sz="20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000" b="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produção</a:t>
            </a:r>
            <a:r>
              <a:rPr lang="en-US" altLang="pt-BR" sz="20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000" b="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serviços</a:t>
            </a:r>
            <a:endParaRPr lang="en-US" altLang="pt-BR" sz="2000" b="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en-US" altLang="pt-BR" sz="2000" b="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Pagamento</a:t>
            </a:r>
            <a:r>
              <a:rPr lang="en-US" altLang="pt-BR" sz="20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b="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dissociado</a:t>
            </a:r>
            <a:r>
              <a:rPr lang="en-US" altLang="pt-BR" sz="20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</a:t>
            </a:r>
            <a:r>
              <a:rPr lang="en-US" altLang="pt-BR" sz="20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os </a:t>
            </a:r>
            <a:r>
              <a:rPr lang="en-US" altLang="pt-BR" sz="2000" b="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resultados</a:t>
            </a:r>
            <a:r>
              <a:rPr lang="en-US" altLang="pt-BR" sz="20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b="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clínicos</a:t>
            </a:r>
            <a:endParaRPr lang="en-US" altLang="pt-BR" sz="2000" b="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en-US" altLang="pt-BR" sz="20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4763" indent="-284763" algn="just">
              <a:buFont typeface="Wingdings" panose="05000000000000000000" pitchFamily="2" charset="2"/>
              <a:buChar char="§"/>
            </a:pPr>
            <a:r>
              <a:rPr lang="en-US" altLang="pt-BR" sz="2000" b="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Prestação</a:t>
            </a:r>
            <a:r>
              <a:rPr lang="en-US" altLang="pt-BR" sz="20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en-US" altLang="pt-BR" sz="2000" b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serviços</a:t>
            </a:r>
            <a:r>
              <a:rPr lang="en-US" altLang="pt-BR" sz="20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000" b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saúde</a:t>
            </a:r>
            <a:r>
              <a:rPr lang="en-US" altLang="pt-BR" sz="20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b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baseados</a:t>
            </a:r>
            <a:r>
              <a:rPr lang="en-US" altLang="pt-BR" sz="20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b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</a:t>
            </a:r>
            <a:r>
              <a:rPr lang="en-US" altLang="pt-BR" sz="20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Valor para o </a:t>
            </a:r>
            <a:r>
              <a:rPr lang="en-US" altLang="pt-BR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</a:t>
            </a:r>
            <a:r>
              <a:rPr lang="en-US" altLang="pt-BR" sz="20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aciente</a:t>
            </a:r>
            <a:endParaRPr lang="en-US" altLang="pt-BR" sz="20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4763" indent="-284763" algn="just">
              <a:buFont typeface="Wingdings" panose="05000000000000000000" pitchFamily="2" charset="2"/>
              <a:buChar char="§"/>
            </a:pPr>
            <a:endParaRPr lang="en-US" altLang="pt-BR" sz="20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4763" indent="-284763" algn="just">
              <a:buFont typeface="Wingdings" panose="05000000000000000000" pitchFamily="2" charset="2"/>
              <a:buChar char="§"/>
            </a:pPr>
            <a:endParaRPr lang="en-US" altLang="pt-BR" sz="20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4763" indent="-284763" algn="just">
              <a:buFont typeface="Wingdings" panose="05000000000000000000" pitchFamily="2" charset="2"/>
              <a:buChar char="§"/>
            </a:pPr>
            <a:endParaRPr lang="en-US" altLang="pt-B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en-US" altLang="pt-BR" sz="2000" b="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4763" indent="-284763" algn="just">
              <a:buFont typeface="Wingdings" panose="05000000000000000000" pitchFamily="2" charset="2"/>
              <a:buChar char="§"/>
            </a:pPr>
            <a:r>
              <a:rPr lang="en-US" altLang="pt-BR" sz="2000" b="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Migração</a:t>
            </a:r>
            <a:r>
              <a:rPr lang="en-US" altLang="pt-BR" sz="20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en-US" altLang="pt-BR" sz="2000" b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Modelo</a:t>
            </a:r>
            <a:r>
              <a:rPr lang="en-US" altLang="pt-BR" sz="20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 </a:t>
            </a:r>
            <a:r>
              <a:rPr lang="en-US" altLang="pt-BR" sz="2000" b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Pagamento</a:t>
            </a:r>
            <a:r>
              <a:rPr lang="en-US" altLang="pt-BR" sz="20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b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</a:t>
            </a:r>
            <a:r>
              <a:rPr lang="en-US" altLang="pt-BR" sz="20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2000" b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Serviços</a:t>
            </a:r>
            <a:endParaRPr lang="en-US" altLang="pt-BR" sz="20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1963" lvl="1" indent="-284763" algn="just">
              <a:buFont typeface="Wingdings" panose="05000000000000000000" pitchFamily="2" charset="2"/>
              <a:buChar char="§"/>
            </a:pPr>
            <a:r>
              <a:rPr lang="en-US" altLang="pt-BR" sz="1600" b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Pagamento</a:t>
            </a:r>
            <a:r>
              <a:rPr lang="en-US" altLang="pt-BR" sz="16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1600" b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</a:t>
            </a:r>
            <a:r>
              <a:rPr lang="en-US" altLang="pt-BR" sz="16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1600" b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gestão</a:t>
            </a:r>
            <a:r>
              <a:rPr lang="en-US" altLang="pt-BR" sz="16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da </a:t>
            </a:r>
            <a:r>
              <a:rPr lang="en-US" altLang="pt-BR" sz="1600" b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população</a:t>
            </a:r>
            <a:r>
              <a:rPr lang="en-US" altLang="pt-BR" sz="16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16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Ex. Valor </a:t>
            </a:r>
            <a:r>
              <a:rPr lang="en-US" altLang="pt-BR" sz="1600" b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fixo</a:t>
            </a:r>
            <a:r>
              <a:rPr lang="en-US" altLang="pt-BR" sz="16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pt-BR" sz="1600" b="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 capita </a:t>
            </a:r>
            <a:r>
              <a:rPr lang="en-US" altLang="pt-BR" sz="1600" b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União</a:t>
            </a:r>
            <a:r>
              <a:rPr lang="en-US" altLang="pt-BR" sz="16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</a:t>
            </a:r>
            <a:r>
              <a:rPr lang="en-US" altLang="pt-BR" sz="1600" b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Municípios</a:t>
            </a:r>
            <a:endParaRPr lang="en-US" altLang="pt-BR" sz="16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741963" lvl="1" indent="-284763" algn="just">
              <a:buFont typeface="Wingdings" panose="05000000000000000000" pitchFamily="2" charset="2"/>
              <a:buChar char="§"/>
            </a:pPr>
            <a:r>
              <a:rPr lang="en-US" altLang="pt-BR" sz="1600" b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</a:t>
            </a:r>
            <a:r>
              <a:rPr lang="en-US" altLang="pt-BR" sz="16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1600" b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condição</a:t>
            </a:r>
            <a:r>
              <a:rPr lang="en-US" altLang="pt-BR" sz="1600" b="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pt-BR" sz="1600" b="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clínica</a:t>
            </a:r>
            <a:endParaRPr lang="en-US" altLang="pt-BR" sz="16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4763" indent="-284763" algn="just">
              <a:buFont typeface="Wingdings" panose="05000000000000000000" pitchFamily="2" charset="2"/>
              <a:buChar char="§"/>
            </a:pPr>
            <a:endParaRPr lang="pt-BR" altLang="pt-BR" sz="2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691680" y="3003798"/>
                <a:ext cx="51845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pt-BR" sz="20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003798"/>
                <a:ext cx="5184576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-7937" y="279610"/>
            <a:ext cx="6596161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364" tIns="34286" rIns="68364" bIns="34286" rtlCol="0" anchor="ctr"/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Desafios do Brasil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(3) //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Mecanismos de pagamento</a:t>
            </a:r>
            <a:endParaRPr lang="pt-BR" sz="18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. Source"/>
          <p:cNvSpPr>
            <a:spLocks noChangeArrowheads="1"/>
          </p:cNvSpPr>
          <p:nvPr/>
        </p:nvSpPr>
        <p:spPr bwMode="gray">
          <a:xfrm>
            <a:off x="158759" y="6536134"/>
            <a:ext cx="96004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09600" indent="-609600" defTabSz="895350">
              <a:tabLst>
                <a:tab pos="630238" algn="l"/>
              </a:tabLst>
            </a:pPr>
            <a:r>
              <a:rPr lang="pt-BR" sz="8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Fóruns de engajamento do estudo, discussões com BNDES/MCTIC e análise do consórcio</a:t>
            </a:r>
          </a:p>
        </p:txBody>
      </p:sp>
      <p:sp>
        <p:nvSpPr>
          <p:cNvPr id="58" name="TextBox 356"/>
          <p:cNvSpPr txBox="1">
            <a:spLocks/>
          </p:cNvSpPr>
          <p:nvPr/>
        </p:nvSpPr>
        <p:spPr>
          <a:xfrm>
            <a:off x="5940152" y="1995686"/>
            <a:ext cx="3048309" cy="717164"/>
          </a:xfrm>
          <a:prstGeom prst="roundRect">
            <a:avLst>
              <a:gd name="adj" fmla="val 9912"/>
            </a:avLst>
          </a:prstGeom>
          <a:solidFill>
            <a:srgbClr val="008A2E"/>
          </a:solidFill>
          <a:ln>
            <a:solidFill>
              <a:srgbClr val="4C91AB"/>
            </a:solidFill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defPPr>
              <a:defRPr lang="en-US"/>
            </a:defPPr>
            <a:lvl1pPr marL="0" lvl="0" indent="0" algn="ctr" defTabSz="895350" eaLnBrk="1" latinLnBrk="0" hangingPunct="1">
              <a:buClr>
                <a:schemeClr val="bg1"/>
              </a:buClr>
              <a:buSzPct val="100000"/>
              <a:defRPr sz="800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 eficiência das unidades de saúde</a:t>
            </a:r>
          </a:p>
        </p:txBody>
      </p:sp>
      <p:sp>
        <p:nvSpPr>
          <p:cNvPr id="59" name="TextBox 47"/>
          <p:cNvSpPr txBox="1">
            <a:spLocks/>
          </p:cNvSpPr>
          <p:nvPr/>
        </p:nvSpPr>
        <p:spPr>
          <a:xfrm>
            <a:off x="322067" y="3674579"/>
            <a:ext cx="1934273" cy="663144"/>
          </a:xfrm>
          <a:prstGeom prst="rect">
            <a:avLst/>
          </a:prstGeom>
          <a:solidFill>
            <a:srgbClr val="1E428B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39200" tIns="39200" rIns="39200" bIns="392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Segurança da informação</a:t>
            </a:r>
          </a:p>
        </p:txBody>
      </p:sp>
      <p:sp>
        <p:nvSpPr>
          <p:cNvPr id="60" name="TextBox 386"/>
          <p:cNvSpPr txBox="1">
            <a:spLocks/>
          </p:cNvSpPr>
          <p:nvPr/>
        </p:nvSpPr>
        <p:spPr>
          <a:xfrm>
            <a:off x="2421014" y="3674579"/>
            <a:ext cx="6280406" cy="663144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72009" tIns="72009" rIns="72009" bIns="72009" rtlCol="0" anchor="t" anchorCtr="0">
            <a:noAutofit/>
          </a:bodyPr>
          <a:lstStyle>
            <a:lvl1pPr marL="0" lvl="0" indent="0" defTabSz="895350" eaLnBrk="1" latinLnBrk="0" hangingPunct="1">
              <a:buClrTx/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Sigilo de informações clínicas e consentimento no uso de dados</a:t>
            </a:r>
          </a:p>
          <a:p>
            <a:pPr marL="0" marR="0" lvl="0" indent="0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pt-BR" sz="1600" b="0" kern="0" noProof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Elevado nível de segurança das aplicações digitais em saúde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389"/>
          <p:cNvSpPr txBox="1">
            <a:spLocks/>
          </p:cNvSpPr>
          <p:nvPr/>
        </p:nvSpPr>
        <p:spPr>
          <a:xfrm>
            <a:off x="2421014" y="4382812"/>
            <a:ext cx="6280406" cy="663144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72009" tIns="72009" rIns="72009" bIns="72009" rtlCol="0" anchor="t" anchorCtr="0">
            <a:noAutofit/>
          </a:bodyPr>
          <a:lstStyle>
            <a:lvl1pPr marL="0" lvl="0" indent="0" defTabSz="895350" eaLnBrk="1" latinLnBrk="0" hangingPunct="1">
              <a:buClrTx/>
              <a:buSzPct val="100000"/>
              <a:defRPr sz="1400" baseline="0">
                <a:latin typeface="+mn-lt"/>
              </a:defRPr>
            </a:lvl1pPr>
            <a:lvl2pPr marL="193675" lvl="1" indent="-192088" defTabSz="895350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Rede de serviços de saúde com baixo nível de informatização</a:t>
            </a:r>
          </a:p>
          <a:p>
            <a:pPr marL="0" marR="0" lvl="0" indent="0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pt-BR" sz="1600" b="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Inclusão digital de populações vulneráveis</a:t>
            </a: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AutoShape 250"/>
          <p:cNvSpPr>
            <a:spLocks noChangeArrowheads="1"/>
          </p:cNvSpPr>
          <p:nvPr/>
        </p:nvSpPr>
        <p:spPr bwMode="auto">
          <a:xfrm>
            <a:off x="2929919" y="3003798"/>
            <a:ext cx="3370273" cy="26468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pPr algn="ctr" defTabSz="895350">
              <a:buClr>
                <a:srgbClr val="00984E"/>
              </a:buClr>
            </a:pPr>
            <a:r>
              <a:rPr lang="pt-BR" sz="1600" dirty="0" smtClean="0">
                <a:solidFill>
                  <a:srgbClr val="009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Digitalização da saúde</a:t>
            </a:r>
            <a:endParaRPr lang="pt-BR" sz="1600" dirty="0">
              <a:solidFill>
                <a:srgbClr val="009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AutoShape 250"/>
          <p:cNvSpPr>
            <a:spLocks noChangeArrowheads="1"/>
          </p:cNvSpPr>
          <p:nvPr/>
        </p:nvSpPr>
        <p:spPr bwMode="auto">
          <a:xfrm>
            <a:off x="322067" y="3435846"/>
            <a:ext cx="4572762" cy="20313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pPr defTabSz="895350">
              <a:buClr>
                <a:srgbClr val="00984E"/>
              </a:buClr>
            </a:pPr>
            <a:r>
              <a:rPr lang="pt-BR" sz="1200" dirty="0" smtClean="0">
                <a:solidFill>
                  <a:srgbClr val="009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Desafios</a:t>
            </a:r>
            <a:endParaRPr lang="pt-BR" sz="1200" dirty="0">
              <a:solidFill>
                <a:srgbClr val="009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356"/>
          <p:cNvSpPr txBox="1">
            <a:spLocks/>
          </p:cNvSpPr>
          <p:nvPr/>
        </p:nvSpPr>
        <p:spPr>
          <a:xfrm>
            <a:off x="3038474" y="955716"/>
            <a:ext cx="3045693" cy="717164"/>
          </a:xfrm>
          <a:prstGeom prst="roundRect">
            <a:avLst>
              <a:gd name="adj" fmla="val 9912"/>
            </a:avLst>
          </a:prstGeom>
          <a:solidFill>
            <a:srgbClr val="008A2E"/>
          </a:solidFill>
          <a:ln>
            <a:solidFill>
              <a:srgbClr val="4C91AB"/>
            </a:solidFill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defPPr>
              <a:defRPr lang="en-US"/>
            </a:defPPr>
            <a:lvl1pPr marL="0" lvl="0" indent="0" algn="ctr" defTabSz="895350" eaLnBrk="1" latinLnBrk="0" hangingPunct="1">
              <a:buClr>
                <a:schemeClr val="bg1"/>
              </a:buClr>
              <a:buSzPct val="100000"/>
              <a:defRPr sz="800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Integração </a:t>
            </a: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das informações dos </a:t>
            </a: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356"/>
          <p:cNvSpPr txBox="1">
            <a:spLocks/>
          </p:cNvSpPr>
          <p:nvPr/>
        </p:nvSpPr>
        <p:spPr>
          <a:xfrm>
            <a:off x="323528" y="1995686"/>
            <a:ext cx="2448273" cy="641080"/>
          </a:xfrm>
          <a:prstGeom prst="roundRect">
            <a:avLst>
              <a:gd name="adj" fmla="val 9912"/>
            </a:avLst>
          </a:prstGeom>
          <a:solidFill>
            <a:srgbClr val="008A2E"/>
          </a:solidFill>
          <a:ln>
            <a:solidFill>
              <a:srgbClr val="4C91AB"/>
            </a:solidFill>
          </a:ln>
        </p:spPr>
        <p:txBody>
          <a:bodyPr vert="horz" wrap="square" lIns="72009" tIns="72009" rIns="72009" bIns="72009" rtlCol="0" anchor="ctr" anchorCtr="0">
            <a:noAutofit/>
          </a:bodyPr>
          <a:lstStyle>
            <a:defPPr>
              <a:defRPr lang="en-US"/>
            </a:defPPr>
            <a:lvl1pPr marL="0" lvl="0" indent="0" algn="ctr" defTabSz="895350" eaLnBrk="1" latinLnBrk="0" hangingPunct="1">
              <a:buClr>
                <a:schemeClr val="bg1"/>
              </a:buClr>
              <a:buSzPct val="100000"/>
              <a:defRPr sz="800" baseline="0">
                <a:solidFill>
                  <a:schemeClr val="bg1"/>
                </a:solidFill>
                <a:latin typeface="+mn-lt"/>
              </a:defRPr>
            </a:lvl1pPr>
            <a:lvl2pPr marL="193675" lvl="1" indent="-192088" defTabSz="895350" eaLnBrk="1" latinLnBrk="0" hangingPunct="1">
              <a:buClrTx/>
              <a:buSzPct val="125000"/>
              <a:buFont typeface="Arial" charset="0"/>
              <a:buChar char="▪"/>
              <a:defRPr sz="1400" baseline="0">
                <a:latin typeface="+mn-lt"/>
              </a:defRPr>
            </a:lvl2pPr>
            <a:lvl3pPr marL="457200" lvl="2" indent="-261938" defTabSz="895350" eaLnBrk="1" latinLnBrk="0" hangingPunct="1">
              <a:buClrTx/>
              <a:buSzPct val="120000"/>
              <a:buFont typeface="Arial" charset="0"/>
              <a:buChar char="–"/>
              <a:defRPr sz="1400" baseline="0">
                <a:latin typeface="+mn-lt"/>
              </a:defRPr>
            </a:lvl3pPr>
            <a:lvl4pPr marL="614363" lvl="3" indent="-155575" defTabSz="895350" eaLnBrk="1" latinLnBrk="0" hangingPunct="1">
              <a:buClrTx/>
              <a:buSzPct val="120000"/>
              <a:buFont typeface="Arial" charset="0"/>
              <a:buChar char="▫"/>
              <a:defRPr sz="1400" baseline="0">
                <a:latin typeface="+mn-lt"/>
              </a:defRPr>
            </a:lvl4pPr>
            <a:lvl5pPr marL="749808" lvl="4" indent="-130175" defTabSz="895350" eaLnBrk="1" latinLnBrk="0" hangingPunct="1">
              <a:buClrTx/>
              <a:buSzPct val="89000"/>
              <a:buFont typeface="Arial" charset="0"/>
              <a:buChar char="-"/>
              <a:defRPr sz="1400"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Descentralização e atendimento remoto</a:t>
            </a: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Picture 2" descr="http://blog.econocom.com/wp-content/uploads/2013/01/ehealth-300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07" y="1898533"/>
            <a:ext cx="1742096" cy="116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47"/>
          <p:cNvSpPr txBox="1">
            <a:spLocks/>
          </p:cNvSpPr>
          <p:nvPr/>
        </p:nvSpPr>
        <p:spPr>
          <a:xfrm>
            <a:off x="323528" y="4428886"/>
            <a:ext cx="1934273" cy="663144"/>
          </a:xfrm>
          <a:prstGeom prst="rect">
            <a:avLst/>
          </a:prstGeom>
          <a:solidFill>
            <a:srgbClr val="1E428B"/>
          </a:solidFill>
          <a:ln w="28575">
            <a:noFill/>
            <a:prstDash val="solid"/>
            <a:round/>
            <a:headEnd/>
            <a:tailEnd/>
          </a:ln>
        </p:spPr>
        <p:txBody>
          <a:bodyPr vert="horz" wrap="square" lIns="39200" tIns="39200" rIns="39200" bIns="3920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Infraestrutura e conectividade</a:t>
            </a:r>
          </a:p>
        </p:txBody>
      </p:sp>
      <p:sp>
        <p:nvSpPr>
          <p:cNvPr id="15" name="Retângulo 6"/>
          <p:cNvSpPr/>
          <p:nvPr/>
        </p:nvSpPr>
        <p:spPr>
          <a:xfrm>
            <a:off x="-7937" y="279610"/>
            <a:ext cx="6596161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364" tIns="34286" rIns="68364" bIns="34286" rtlCol="0" anchor="ctr"/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Desafios do Brasil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(4) //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Digitalização da saúde</a:t>
            </a:r>
            <a:endParaRPr lang="pt-BR" sz="18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4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4" grpId="0" animBg="1"/>
      <p:bldP spid="94" grpId="0"/>
      <p:bldP spid="9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56301452"/>
              </p:ext>
            </p:extLst>
          </p:nvPr>
        </p:nvGraphicFramePr>
        <p:xfrm>
          <a:off x="251520" y="1347614"/>
          <a:ext cx="8424936" cy="319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 7"/>
          <p:cNvSpPr/>
          <p:nvPr/>
        </p:nvSpPr>
        <p:spPr>
          <a:xfrm>
            <a:off x="-7935" y="279610"/>
            <a:ext cx="7160834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339" tIns="34274" rIns="68339" bIns="34274" rtlCol="0" anchor="ctr"/>
          <a:lstStyle/>
          <a:p>
            <a:pPr defTabSz="685384" fontAlgn="auto">
              <a:spcBef>
                <a:spcPts val="0"/>
              </a:spcBef>
              <a:spcAft>
                <a:spcPts val="0"/>
              </a:spcAft>
            </a:pPr>
            <a:r>
              <a:rPr lang="pt-BR" sz="1800" dirty="0" smtClean="0">
                <a:solidFill>
                  <a:prstClr val="white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Desafios do Brasil </a:t>
            </a:r>
            <a:r>
              <a:rPr lang="pt-BR" sz="1800" dirty="0">
                <a:solidFill>
                  <a:prstClr val="white"/>
                </a:solidFill>
                <a:ea typeface="Verdana" panose="020B0604030504040204" pitchFamily="34" charset="0"/>
                <a:cs typeface="Arial" panose="020B0604020202020204" pitchFamily="34" charset="0"/>
              </a:rPr>
              <a:t>// </a:t>
            </a:r>
            <a:r>
              <a:rPr lang="pt-BR" sz="1800" b="0" dirty="0" smtClean="0">
                <a:solidFill>
                  <a:prstClr val="white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Síntese</a:t>
            </a:r>
            <a:endParaRPr lang="pt-BR" sz="1500" b="0" dirty="0">
              <a:solidFill>
                <a:prstClr val="white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1"/>
          <a:stretch/>
        </p:blipFill>
        <p:spPr>
          <a:xfrm>
            <a:off x="0" y="-12443"/>
            <a:ext cx="9144000" cy="4122782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0" y="-30233"/>
            <a:ext cx="9144900" cy="4122900"/>
          </a:xfrm>
          <a:prstGeom prst="rect">
            <a:avLst/>
          </a:prstGeom>
          <a:solidFill>
            <a:srgbClr val="00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18" tIns="45558" rIns="91118" bIns="45558"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5" y="4400790"/>
            <a:ext cx="2461574" cy="540581"/>
          </a:xfrm>
          <a:prstGeom prst="rect">
            <a:avLst/>
          </a:prstGeom>
        </p:spPr>
      </p:pic>
      <p:pic>
        <p:nvPicPr>
          <p:cNvPr id="24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12" y="4360047"/>
            <a:ext cx="4411729" cy="525304"/>
          </a:xfrm>
          <a:prstGeom prst="rect">
            <a:avLst/>
          </a:prstGeom>
        </p:spPr>
      </p:pic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-10509" y="292192"/>
            <a:ext cx="9144000" cy="303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18" tIns="45558" rIns="91118" bIns="45558">
            <a:spAutoFit/>
          </a:bodyPr>
          <a:lstStyle/>
          <a:p>
            <a:pPr algn="ctr">
              <a:spcBef>
                <a:spcPct val="20000"/>
              </a:spcBef>
            </a:pPr>
            <a:endParaRPr lang="pt-BR" sz="2800" dirty="0">
              <a:solidFill>
                <a:prstClr val="white"/>
              </a:solidFill>
              <a:latin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pt-BR" sz="2800" dirty="0">
                <a:solidFill>
                  <a:prstClr val="white"/>
                </a:solidFill>
                <a:latin typeface="Arial" pitchFamily="34" charset="0"/>
              </a:rPr>
              <a:t>OBRIGADO!</a:t>
            </a:r>
          </a:p>
          <a:p>
            <a:pPr algn="ctr">
              <a:spcBef>
                <a:spcPct val="20000"/>
              </a:spcBef>
            </a:pPr>
            <a:endParaRPr lang="pt-BR" sz="2800" dirty="0">
              <a:solidFill>
                <a:prstClr val="white"/>
              </a:solidFill>
              <a:latin typeface="Arial" pitchFamily="34" charset="0"/>
            </a:endParaRPr>
          </a:p>
          <a:p>
            <a:pPr algn="ctr">
              <a:spcBef>
                <a:spcPct val="20000"/>
              </a:spcBef>
            </a:pPr>
            <a:endParaRPr lang="pt-BR" sz="2200" dirty="0">
              <a:solidFill>
                <a:prstClr val="white"/>
              </a:solidFill>
              <a:latin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pt-BR" sz="2200" dirty="0" smtClean="0">
                <a:solidFill>
                  <a:prstClr val="white"/>
                </a:solidFill>
                <a:latin typeface="Arial" pitchFamily="34" charset="0"/>
              </a:rPr>
              <a:t>João Pieroni</a:t>
            </a:r>
            <a:endParaRPr lang="pt-BR" sz="2200" dirty="0">
              <a:solidFill>
                <a:prstClr val="white"/>
              </a:solidFill>
              <a:latin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pt-BR" sz="1800" b="0" dirty="0" smtClean="0">
                <a:solidFill>
                  <a:prstClr val="white"/>
                </a:solidFill>
                <a:latin typeface="Arial" pitchFamily="34" charset="0"/>
              </a:rPr>
              <a:t>Chefe de Departamento</a:t>
            </a:r>
          </a:p>
          <a:p>
            <a:pPr algn="ctr">
              <a:spcBef>
                <a:spcPct val="20000"/>
              </a:spcBef>
            </a:pPr>
            <a:r>
              <a:rPr lang="pt-BR" sz="1800" b="0" dirty="0" smtClean="0">
                <a:solidFill>
                  <a:prstClr val="white"/>
                </a:solidFill>
                <a:latin typeface="Arial" pitchFamily="34" charset="0"/>
              </a:rPr>
              <a:t>Departamento </a:t>
            </a:r>
            <a:r>
              <a:rPr lang="pt-BR" sz="1800" b="0" dirty="0">
                <a:solidFill>
                  <a:prstClr val="white"/>
                </a:solidFill>
                <a:latin typeface="Arial" pitchFamily="34" charset="0"/>
              </a:rPr>
              <a:t>do Complexo Industrial e de Serviços de Saúde</a:t>
            </a:r>
          </a:p>
        </p:txBody>
      </p:sp>
    </p:spTree>
    <p:extLst>
      <p:ext uri="{BB962C8B-B14F-4D97-AF65-F5344CB8AC3E}">
        <p14:creationId xmlns:p14="http://schemas.microsoft.com/office/powerpoint/2010/main" val="6765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3607521" y="4103803"/>
            <a:ext cx="20738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Indústria</a:t>
            </a:r>
          </a:p>
        </p:txBody>
      </p:sp>
      <p:sp>
        <p:nvSpPr>
          <p:cNvPr id="22" name="Rectangle 55"/>
          <p:cNvSpPr>
            <a:spLocks noChangeArrowheads="1"/>
          </p:cNvSpPr>
          <p:nvPr/>
        </p:nvSpPr>
        <p:spPr bwMode="auto">
          <a:xfrm>
            <a:off x="395536" y="1830862"/>
            <a:ext cx="2419350" cy="567929"/>
          </a:xfrm>
          <a:prstGeom prst="rect">
            <a:avLst/>
          </a:prstGeom>
          <a:solidFill>
            <a:srgbClr val="003399">
              <a:alpha val="74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Entes Públicos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56"/>
          <p:cNvSpPr txBox="1">
            <a:spLocks noChangeArrowheads="1"/>
          </p:cNvSpPr>
          <p:nvPr/>
        </p:nvSpPr>
        <p:spPr bwMode="auto">
          <a:xfrm>
            <a:off x="2988692" y="2515710"/>
            <a:ext cx="31674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Prestadores</a:t>
            </a:r>
            <a:endParaRPr kumimoji="0"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57"/>
          <p:cNvSpPr>
            <a:spLocks noChangeArrowheads="1"/>
          </p:cNvSpPr>
          <p:nvPr/>
        </p:nvSpPr>
        <p:spPr bwMode="auto">
          <a:xfrm>
            <a:off x="6447790" y="1859804"/>
            <a:ext cx="2420937" cy="567929"/>
          </a:xfrm>
          <a:prstGeom prst="rect">
            <a:avLst/>
          </a:prstGeom>
          <a:solidFill>
            <a:srgbClr val="003399">
              <a:alpha val="28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Prestadores com fins lucrativos</a:t>
            </a:r>
          </a:p>
        </p:txBody>
      </p:sp>
      <p:sp>
        <p:nvSpPr>
          <p:cNvPr id="25" name="Rectangle 58"/>
          <p:cNvSpPr>
            <a:spLocks noChangeArrowheads="1"/>
          </p:cNvSpPr>
          <p:nvPr/>
        </p:nvSpPr>
        <p:spPr bwMode="auto">
          <a:xfrm>
            <a:off x="3359621" y="1576133"/>
            <a:ext cx="2433770" cy="567929"/>
          </a:xfrm>
          <a:prstGeom prst="rect">
            <a:avLst/>
          </a:prstGeom>
          <a:gradFill flip="none" rotWithShape="1">
            <a:gsLst>
              <a:gs pos="0">
                <a:srgbClr val="003399"/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/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Hospitais filantrópicos e Santas Casas</a:t>
            </a:r>
          </a:p>
        </p:txBody>
      </p:sp>
      <p:grpSp>
        <p:nvGrpSpPr>
          <p:cNvPr id="26" name="Grupo 25"/>
          <p:cNvGrpSpPr/>
          <p:nvPr/>
        </p:nvGrpSpPr>
        <p:grpSpPr>
          <a:xfrm>
            <a:off x="5580114" y="3492650"/>
            <a:ext cx="3355136" cy="1272190"/>
            <a:chOff x="5508104" y="4470057"/>
            <a:chExt cx="3528394" cy="2051861"/>
          </a:xfrm>
        </p:grpSpPr>
        <p:sp>
          <p:nvSpPr>
            <p:cNvPr id="27" name="Retângulo 26"/>
            <p:cNvSpPr/>
            <p:nvPr/>
          </p:nvSpPr>
          <p:spPr bwMode="auto">
            <a:xfrm>
              <a:off x="5508104" y="4470057"/>
              <a:ext cx="3528394" cy="2051861"/>
            </a:xfrm>
            <a:prstGeom prst="rect">
              <a:avLst/>
            </a:prstGeom>
            <a:solidFill>
              <a:srgbClr val="006600">
                <a:alpha val="85000"/>
              </a:srgbClr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algn="ctr">
                <a:spcBef>
                  <a:spcPct val="20000"/>
                </a:spcBef>
              </a:pPr>
              <a:endParaRPr lang="pt-BR" sz="1800" b="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>
              <a:off x="5663384" y="4513232"/>
              <a:ext cx="3362970" cy="145430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kumimoji="0" lang="pt-BR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0" lang="pt-BR" sz="1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quipamentos e </a:t>
              </a:r>
              <a:r>
                <a:rPr kumimoji="0" lang="pt-B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Materiais Médicos, Hospitalares e Odontológicos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kumimoji="0" lang="pt-BR" sz="1200" b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R$ 25 bi (2015)</a:t>
              </a:r>
              <a:endParaRPr kumimoji="0" lang="pt-BR" sz="1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endParaRPr kumimoji="0" lang="pt-BR" sz="11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740" y="5606883"/>
              <a:ext cx="1280656" cy="870845"/>
            </a:xfrm>
            <a:prstGeom prst="rect">
              <a:avLst/>
            </a:prstGeom>
            <a:solidFill>
              <a:srgbClr val="006600">
                <a:alpha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757" y="5489633"/>
              <a:ext cx="923968" cy="988096"/>
            </a:xfrm>
            <a:prstGeom prst="ellipse">
              <a:avLst/>
            </a:prstGeom>
            <a:solidFill>
              <a:srgbClr val="006600">
                <a:alpha val="8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upo 30"/>
          <p:cNvGrpSpPr/>
          <p:nvPr/>
        </p:nvGrpSpPr>
        <p:grpSpPr>
          <a:xfrm>
            <a:off x="251518" y="3492650"/>
            <a:ext cx="3384378" cy="1311348"/>
            <a:chOff x="179510" y="4308687"/>
            <a:chExt cx="3528394" cy="2216657"/>
          </a:xfrm>
        </p:grpSpPr>
        <p:sp>
          <p:nvSpPr>
            <p:cNvPr id="32" name="Retângulo 31"/>
            <p:cNvSpPr/>
            <p:nvPr/>
          </p:nvSpPr>
          <p:spPr bwMode="auto">
            <a:xfrm>
              <a:off x="179510" y="4308687"/>
              <a:ext cx="3528394" cy="2216657"/>
            </a:xfrm>
            <a:prstGeom prst="rect">
              <a:avLst/>
            </a:prstGeom>
            <a:solidFill>
              <a:srgbClr val="006600">
                <a:alpha val="85000"/>
              </a:srgbClr>
            </a:solidFill>
            <a:ln>
              <a:noFill/>
            </a:ln>
            <a:effectLst/>
            <a:extLst/>
          </p:spPr>
          <p:txBody>
            <a:bodyPr wrap="none" rtlCol="0" anchor="ctr"/>
            <a:lstStyle/>
            <a:p>
              <a:pPr algn="ctr">
                <a:spcBef>
                  <a:spcPct val="20000"/>
                </a:spcBef>
              </a:pPr>
              <a:endParaRPr lang="pt-BR" b="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372585" y="4451604"/>
              <a:ext cx="3041650" cy="931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1113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kumimoji="0" lang="pt-BR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Cadeia F</a:t>
              </a:r>
              <a:r>
                <a:rPr kumimoji="0" lang="pt-BR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armacêutica</a:t>
              </a:r>
              <a:endParaRPr kumimoji="0"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kumimoji="0" lang="pt-BR" b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R$ </a:t>
              </a:r>
              <a:r>
                <a:rPr lang="pt-BR" b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 </a:t>
              </a:r>
              <a:r>
                <a:rPr kumimoji="0" lang="pt-BR" b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 (2015)</a:t>
              </a:r>
              <a:endParaRPr kumimoji="0" lang="pt-BR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32" descr="http://saude.culturamix.com/blog/wp-content/uploads/2013/06/Alergia-A-Medicamento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316" y="5449162"/>
              <a:ext cx="1488556" cy="881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684"/>
            <a:stretch/>
          </p:blipFill>
          <p:spPr bwMode="auto">
            <a:xfrm>
              <a:off x="313161" y="5449162"/>
              <a:ext cx="1364700" cy="88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5364088" y="2556082"/>
            <a:ext cx="3384376" cy="735747"/>
          </a:xfrm>
          <a:prstGeom prst="ellipse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kumimoji="0" lang="pt-B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Atendimento privado</a:t>
            </a:r>
            <a:endParaRPr kumimoji="0" lang="pt-B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kumimoji="0" lang="pt-BR" sz="14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R$ </a:t>
            </a:r>
            <a:r>
              <a:rPr lang="pt-BR" sz="14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179 </a:t>
            </a:r>
            <a:r>
              <a:rPr kumimoji="0" lang="pt-BR" sz="14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 (2013)</a:t>
            </a:r>
            <a:endParaRPr kumimoji="0" lang="pt-BR" sz="14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38"/>
          <p:cNvSpPr txBox="1">
            <a:spLocks noChangeArrowheads="1"/>
          </p:cNvSpPr>
          <p:nvPr/>
        </p:nvSpPr>
        <p:spPr bwMode="auto">
          <a:xfrm>
            <a:off x="467543" y="2556082"/>
            <a:ext cx="3180744" cy="735747"/>
          </a:xfrm>
          <a:prstGeom prst="ellipse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kumimoji="0" lang="pt-BR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Atendimento Público</a:t>
            </a:r>
            <a:endParaRPr kumimoji="0" lang="pt-BR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kumimoji="0" lang="pt-BR" sz="14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R$ </a:t>
            </a:r>
            <a:r>
              <a:rPr lang="pt-BR" sz="14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150 </a:t>
            </a:r>
            <a:r>
              <a:rPr kumimoji="0" lang="pt-BR" sz="1400" b="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bi (2013)</a:t>
            </a:r>
            <a:endParaRPr kumimoji="0" lang="pt-BR" sz="1400" b="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-7937" y="279610"/>
            <a:ext cx="5876081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364" tIns="34286" rIns="68364" bIns="34286" rtlCol="0" anchor="ctr"/>
          <a:lstStyle/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Introdução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//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 DECISS</a:t>
            </a:r>
            <a:endParaRPr lang="pt-BR" sz="18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56"/>
          <p:cNvSpPr txBox="1">
            <a:spLocks noChangeArrowheads="1"/>
          </p:cNvSpPr>
          <p:nvPr/>
        </p:nvSpPr>
        <p:spPr bwMode="auto">
          <a:xfrm>
            <a:off x="379714" y="915566"/>
            <a:ext cx="8489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b="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Departamento do Complexo Industrial e de Serviços de Saúde</a:t>
            </a:r>
            <a:endParaRPr kumimoji="0" lang="pt-BR" sz="1800" b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Brasil m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Resultado de imagem para Brasil map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20000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1203598"/>
            <a:ext cx="6012668" cy="3672408"/>
          </a:xfrm>
          <a:prstGeom prst="rect">
            <a:avLst/>
          </a:prstGeom>
          <a:noFill/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6" name="AutoShape 6" descr="Resultado de imagem para Brasil map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Resultado de imagem para Brasil map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0" descr="Resultado de imagem para Brasil map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2" descr="Resultado de imagem para Brasil map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6" descr="Resultado de imagem para Brasil map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-7937" y="279610"/>
            <a:ext cx="5876081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364" tIns="34286" rIns="68364" bIns="34286" rtlCol="0" anchor="ctr"/>
          <a:lstStyle/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Introdução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//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Dimensões do sistema de Saúde</a:t>
            </a:r>
            <a:endParaRPr lang="pt-BR" sz="18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m para o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8" y="1792026"/>
            <a:ext cx="28194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32575" y="-1"/>
            <a:ext cx="5400000" cy="5143500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pPr algn="ctr"/>
            <a:endParaRPr lang="pt-BR" dirty="0"/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630" y="-1"/>
            <a:ext cx="3795371" cy="516246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32" y="268855"/>
            <a:ext cx="1687068" cy="676656"/>
          </a:xfrm>
          <a:prstGeom prst="rect">
            <a:avLst/>
          </a:prstGeom>
        </p:spPr>
      </p:pic>
      <p:sp>
        <p:nvSpPr>
          <p:cNvPr id="12" name="Espaço Reservado para Conteúdo 3"/>
          <p:cNvSpPr txBox="1">
            <a:spLocks/>
          </p:cNvSpPr>
          <p:nvPr/>
        </p:nvSpPr>
        <p:spPr>
          <a:xfrm>
            <a:off x="683568" y="4299942"/>
            <a:ext cx="3816423" cy="792088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b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13026" y="2067694"/>
            <a:ext cx="4508797" cy="63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5" tIns="34287" rIns="68575" bIns="34287">
            <a:spAutoFit/>
          </a:bodyPr>
          <a:lstStyle>
            <a:lvl1pPr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2800" b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Desafios Globais da Saúde</a:t>
            </a:r>
            <a:endParaRPr lang="pt-BR" sz="2800" b="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41684" y="792229"/>
            <a:ext cx="8229600" cy="62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60" tIns="45580" rIns="91160" bIns="45580" anchor="ctr"/>
          <a:lstStyle/>
          <a:p>
            <a:pPr algn="l"/>
            <a:endParaRPr lang="pt-BR" sz="2000" b="0" dirty="0">
              <a:solidFill>
                <a:srgbClr val="002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352471"/>
              </p:ext>
            </p:extLst>
          </p:nvPr>
        </p:nvGraphicFramePr>
        <p:xfrm>
          <a:off x="601452" y="1052998"/>
          <a:ext cx="749894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Conector reto 2"/>
          <p:cNvCxnSpPr/>
          <p:nvPr/>
        </p:nvCxnSpPr>
        <p:spPr>
          <a:xfrm>
            <a:off x="4777916" y="1203598"/>
            <a:ext cx="0" cy="3121939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6290084" y="1218207"/>
            <a:ext cx="0" cy="3121939"/>
          </a:xfrm>
          <a:prstGeom prst="line">
            <a:avLst/>
          </a:prstGeom>
          <a:ln w="127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99193" y="4773801"/>
            <a:ext cx="1337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ONU (2015) </a:t>
            </a:r>
            <a:endParaRPr lang="pt-BR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42588" y="819610"/>
            <a:ext cx="2856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 smtClean="0">
                <a:solidFill>
                  <a:srgbClr val="000000"/>
                </a:solidFill>
              </a:rPr>
              <a:t>%</a:t>
            </a:r>
            <a:endParaRPr lang="pt-BR" sz="1050" dirty="0">
              <a:solidFill>
                <a:srgbClr val="00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596336" y="1482338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endParaRPr lang="pt-BR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625137" y="2274426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Mundo</a:t>
            </a:r>
            <a:endParaRPr lang="pt-BR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2" y="279610"/>
            <a:ext cx="6588226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Desafios Globais </a:t>
            </a:r>
            <a:r>
              <a:rPr lang="pt-BR" altLang="pt-BR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Envelhecimento da população</a:t>
            </a:r>
            <a:endParaRPr lang="pt-BR" sz="20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rgbClr val="50B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41684" y="792229"/>
            <a:ext cx="8229600" cy="62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160" tIns="45580" rIns="91160" bIns="45580" anchor="ctr"/>
          <a:lstStyle/>
          <a:p>
            <a:pPr algn="l"/>
            <a:endParaRPr lang="pt-BR" sz="2000" b="0" dirty="0">
              <a:solidFill>
                <a:srgbClr val="0026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9193" y="4773801"/>
            <a:ext cx="3392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Elaboração Própria com base em OMS (2015</a:t>
            </a:r>
            <a:r>
              <a:rPr lang="pt-BR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t-BR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1491630"/>
            <a:ext cx="923925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CaixaDeTexto 59"/>
          <p:cNvSpPr txBox="1"/>
          <p:nvPr/>
        </p:nvSpPr>
        <p:spPr>
          <a:xfrm>
            <a:off x="35496" y="937260"/>
            <a:ext cx="91391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requerido para a população de idosos passar de 10% para 20% da população total </a:t>
            </a:r>
            <a:r>
              <a:rPr lang="pt-BR" sz="15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15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 </a:t>
            </a:r>
          </a:p>
          <a:p>
            <a:endParaRPr lang="pt-BR" sz="15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2" y="279610"/>
            <a:ext cx="6588226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Desafios Globais </a:t>
            </a:r>
            <a:r>
              <a:rPr lang="pt-BR" altLang="pt-BR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Transição Demográfica</a:t>
            </a:r>
            <a:endParaRPr lang="pt-BR" sz="20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rgbClr val="50B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8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8"/>
          <p:cNvSpPr txBox="1">
            <a:spLocks/>
          </p:cNvSpPr>
          <p:nvPr/>
        </p:nvSpPr>
        <p:spPr>
          <a:xfrm>
            <a:off x="8435457" y="0"/>
            <a:ext cx="708544" cy="276967"/>
          </a:xfrm>
          <a:prstGeom prst="rect">
            <a:avLst/>
          </a:prstGeom>
          <a:solidFill>
            <a:srgbClr val="298F1B"/>
          </a:solidFill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8580" tIns="34290" rIns="68580" bIns="3429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7B7B7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7B7B7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7B7B7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7B7B7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7B7B7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7B7B7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7B7B7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7B7B7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7B7B7B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fld id="{86CB4B4D-7CA3-9044-876B-883B54F8677D}" type="slidenum">
              <a:rPr lang="pt-BR">
                <a:solidFill>
                  <a:schemeClr val="bg1"/>
                </a:solidFill>
                <a:latin typeface="Calibri" panose="020F0502020204030204" pitchFamily="34" charset="0"/>
              </a:rPr>
              <a:pPr algn="ctr"/>
              <a:t>8</a:t>
            </a:fld>
            <a:endParaRPr lang="pt-BR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hape 44"/>
          <p:cNvSpPr txBox="1"/>
          <p:nvPr/>
        </p:nvSpPr>
        <p:spPr>
          <a:xfrm>
            <a:off x="133973" y="357504"/>
            <a:ext cx="8779320" cy="35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706" tIns="25706" rIns="25706" bIns="25706">
            <a:spAutoFit/>
          </a:bodyPr>
          <a:lstStyle>
            <a:lvl1pPr>
              <a:defRPr sz="2000">
                <a:solidFill>
                  <a:srgbClr val="F0F0F0"/>
                </a:solidFill>
              </a:defRPr>
            </a:lvl1pPr>
          </a:lstStyle>
          <a:p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changing</a:t>
            </a:r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802751"/>
              </p:ext>
            </p:extLst>
          </p:nvPr>
        </p:nvGraphicFramePr>
        <p:xfrm>
          <a:off x="467543" y="1299426"/>
          <a:ext cx="8322185" cy="343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259632" y="987574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Distribuição do impacto das doenças por grupos de países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7950" y="6627046"/>
            <a:ext cx="50401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0" dirty="0" smtClean="0"/>
              <a:t>Fonte: World Health </a:t>
            </a:r>
            <a:r>
              <a:rPr lang="pt-BR" sz="800" b="0" dirty="0" err="1" smtClean="0"/>
              <a:t>Organization</a:t>
            </a:r>
            <a:r>
              <a:rPr lang="pt-BR" sz="800" b="0" dirty="0" smtClean="0"/>
              <a:t>. The Global </a:t>
            </a:r>
            <a:r>
              <a:rPr lang="pt-BR" sz="800" b="0" dirty="0" err="1" smtClean="0"/>
              <a:t>Burden</a:t>
            </a:r>
            <a:r>
              <a:rPr lang="pt-BR" sz="800" b="0" dirty="0" smtClean="0"/>
              <a:t> </a:t>
            </a:r>
            <a:r>
              <a:rPr lang="pt-BR" sz="800" b="0" dirty="0" err="1" smtClean="0"/>
              <a:t>of</a:t>
            </a:r>
            <a:r>
              <a:rPr lang="pt-BR" sz="800" b="0" dirty="0" smtClean="0"/>
              <a:t> </a:t>
            </a:r>
            <a:r>
              <a:rPr lang="pt-BR" sz="800" b="0" dirty="0" err="1" smtClean="0"/>
              <a:t>Disease</a:t>
            </a:r>
            <a:endParaRPr lang="pt-BR" sz="800" b="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5496" y="4868034"/>
            <a:ext cx="2940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Mundial da Saúde (2015) </a:t>
            </a:r>
            <a:endParaRPr lang="pt-BR" sz="1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2" y="279610"/>
            <a:ext cx="6588226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rtlCol="0" anchor="ctr"/>
          <a:lstStyle/>
          <a:p>
            <a:endParaRPr lang="pt-BR" sz="2000" dirty="0" smtClean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Desafios Globais </a:t>
            </a:r>
            <a:r>
              <a:rPr lang="pt-BR" altLang="pt-BR" sz="20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pt-BR" alt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Transição Epidemiológica</a:t>
            </a:r>
            <a:endParaRPr lang="pt-BR" sz="20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pt-BR" sz="2000" dirty="0">
              <a:solidFill>
                <a:srgbClr val="50B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7937" y="279610"/>
            <a:ext cx="7100217" cy="540000"/>
          </a:xfrm>
          <a:prstGeom prst="rect">
            <a:avLst/>
          </a:prstGeom>
          <a:solidFill>
            <a:srgbClr val="004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64" tIns="34286" rIns="68364" bIns="34286" rtlCol="0" anchor="ctr"/>
          <a:lstStyle/>
          <a:p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Desafios globais </a:t>
            </a:r>
            <a:r>
              <a:rPr lang="pt-BR" sz="2000" b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// Aumento do custo da </a:t>
            </a:r>
            <a:r>
              <a:rPr lang="pt-BR" sz="2000" b="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saúde (2016)</a:t>
            </a:r>
            <a:endParaRPr lang="pt-BR" sz="2000" b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922254"/>
              </p:ext>
            </p:extLst>
          </p:nvPr>
        </p:nvGraphicFramePr>
        <p:xfrm>
          <a:off x="395536" y="1059582"/>
          <a:ext cx="8064896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30917" y="4897279"/>
            <a:ext cx="78254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800" b="0" dirty="0">
                <a:latin typeface="Arial" panose="020B0604020202020204" pitchFamily="34" charset="0"/>
                <a:cs typeface="Arial" panose="020B0604020202020204" pitchFamily="34" charset="0"/>
              </a:rPr>
              <a:t>Banco Mundial e VCMH no Mundo (https://www.vcmh.com.br</a:t>
            </a:r>
            <a:r>
              <a:rPr lang="pt-BR" sz="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/)</a:t>
            </a:r>
            <a:endParaRPr lang="pt-BR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heme/theme1.xml><?xml version="1.0" encoding="utf-8"?>
<a:theme xmlns:a="http://schemas.openxmlformats.org/drawingml/2006/main" name="Tema1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66FF">
            <a:alpha val="64999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9050">
              <a:solidFill>
                <a:srgbClr val="FF66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 algn="ctr">
          <a:spcBef>
            <a:spcPct val="20000"/>
          </a:spcBef>
          <a:defRPr sz="1800" b="0" dirty="0" smtClean="0">
            <a:solidFill>
              <a:srgbClr val="003399"/>
            </a:solidFill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Firm Format - template_Blue">
  <a:themeElements>
    <a:clrScheme name="Custom 4">
      <a:dk1>
        <a:srgbClr val="000000"/>
      </a:dk1>
      <a:lt1>
        <a:srgbClr val="FFFFFF"/>
      </a:lt1>
      <a:dk2>
        <a:srgbClr val="00984E"/>
      </a:dk2>
      <a:lt2>
        <a:srgbClr val="FFFFFF"/>
      </a:lt2>
      <a:accent1>
        <a:srgbClr val="DFDEDC"/>
      </a:accent1>
      <a:accent2>
        <a:srgbClr val="08BC11"/>
      </a:accent2>
      <a:accent3>
        <a:srgbClr val="008A2E"/>
      </a:accent3>
      <a:accent4>
        <a:srgbClr val="1E428B"/>
      </a:accent4>
      <a:accent5>
        <a:srgbClr val="00C3B3"/>
      </a:accent5>
      <a:accent6>
        <a:srgbClr val="4C91AB"/>
      </a:accent6>
      <a:hlink>
        <a:srgbClr val="004C87"/>
      </a:hlink>
      <a:folHlink>
        <a:srgbClr val="0029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Firm Format - template - blue - normal" id="{C75ED597-A648-42ED-A4DC-A5D09CAD6C59}" vid="{F0629F24-3C58-41B5-9C5E-254256C7B134}"/>
    </a:ext>
  </a:extLst>
</a:theme>
</file>

<file path=ppt/theme/theme1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Tema do Office">
  <a:themeElements>
    <a:clrScheme name="BNDES_PALETA 1B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FFD500"/>
      </a:accent3>
      <a:accent4>
        <a:srgbClr val="52BBB5"/>
      </a:accent4>
      <a:accent5>
        <a:srgbClr val="759CB8"/>
      </a:accent5>
      <a:accent6>
        <a:srgbClr val="E753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Tema do Office">
  <a:themeElements>
    <a:clrScheme name="BNDES_7A">
      <a:dk1>
        <a:srgbClr val="7B7B7B"/>
      </a:dk1>
      <a:lt1>
        <a:sysClr val="window" lastClr="FFFFFF"/>
      </a:lt1>
      <a:dk2>
        <a:srgbClr val="C9C9C9"/>
      </a:dk2>
      <a:lt2>
        <a:srgbClr val="FFFFFF"/>
      </a:lt2>
      <a:accent1>
        <a:srgbClr val="006FB9"/>
      </a:accent1>
      <a:accent2>
        <a:srgbClr val="65B32E"/>
      </a:accent2>
      <a:accent3>
        <a:srgbClr val="E75300"/>
      </a:accent3>
      <a:accent4>
        <a:srgbClr val="52BBB5"/>
      </a:accent4>
      <a:accent5>
        <a:srgbClr val="759CB8"/>
      </a:accent5>
      <a:accent6>
        <a:srgbClr val="FFD500"/>
      </a:accent6>
      <a:hlink>
        <a:srgbClr val="1E428B"/>
      </a:hlink>
      <a:folHlink>
        <a:srgbClr val="759CB8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12833</TotalTime>
  <Words>1316</Words>
  <Application>Microsoft Office PowerPoint</Application>
  <PresentationFormat>Apresentação na tela (16:9)</PresentationFormat>
  <Paragraphs>264</Paragraphs>
  <Slides>28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42" baseType="lpstr">
      <vt:lpstr>Tema1</vt:lpstr>
      <vt:lpstr>8_Tema do Office</vt:lpstr>
      <vt:lpstr>4_Tema do Office</vt:lpstr>
      <vt:lpstr>6_Tema do Office</vt:lpstr>
      <vt:lpstr>1_Tema do Office</vt:lpstr>
      <vt:lpstr>2_Tema do Office</vt:lpstr>
      <vt:lpstr>5_Tema do Office</vt:lpstr>
      <vt:lpstr>3_Tema do Office</vt:lpstr>
      <vt:lpstr>7_Tema do Office</vt:lpstr>
      <vt:lpstr>9_Tema do Office</vt:lpstr>
      <vt:lpstr>10_Tema do Office</vt:lpstr>
      <vt:lpstr>11_Tema do Office</vt:lpstr>
      <vt:lpstr>1_Firm Format - template_Blue</vt:lpstr>
      <vt:lpstr>think-cell Slide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BNDES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Industry in Brazil</dc:title>
  <dc:creator>Renata de Pinho Gomes</dc:creator>
  <cp:lastModifiedBy>Joao Paulo Pieroni</cp:lastModifiedBy>
  <cp:revision>1029</cp:revision>
  <dcterms:created xsi:type="dcterms:W3CDTF">2009-08-13T15:48:35Z</dcterms:created>
  <dcterms:modified xsi:type="dcterms:W3CDTF">2018-07-23T13:29:48Z</dcterms:modified>
</cp:coreProperties>
</file>