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9" r:id="rId3"/>
    <p:sldId id="261" r:id="rId4"/>
    <p:sldId id="264" r:id="rId5"/>
    <p:sldId id="265" r:id="rId6"/>
    <p:sldId id="262" r:id="rId7"/>
    <p:sldId id="266" r:id="rId8"/>
    <p:sldId id="263" r:id="rId9"/>
    <p:sldId id="267" r:id="rId10"/>
    <p:sldId id="268" r:id="rId11"/>
    <p:sldId id="282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83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37C1-01EB-4259-BFD7-8C01250F4672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6A9AB-6226-4BFD-BF3A-F8D7DDBD1F2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3213"/>
            <a:ext cx="1588" cy="1587"/>
          </a:xfrm>
          <a:ln/>
        </p:spPr>
      </p:sp>
      <p:sp>
        <p:nvSpPr>
          <p:cNvPr id="1505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671411-40FA-4C21-8F76-564A4764FE5B}" type="slidenum">
              <a:rPr lang="pt-BR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BR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5A84-DF39-42FD-9F3C-662711AD9335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436B-472B-4235-B692-5F977EBA77E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35758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Impactos da Resolução CGPAR 23 sobre os planos de saúde das estatais federais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Bem- Vindos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Este seminário tem por objeto dar prosseguimento às deliberações do </a:t>
            </a:r>
            <a:r>
              <a:rPr lang="pt-BR" dirty="0" smtClean="0"/>
              <a:t>Seminário promovido em Brasília em 28 de junho de 2018 e organizado pela FENAE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603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autogestão, plano de saúde, reembolso, custeio, folha de pagamento ou de proventos e empresa estatal)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Limite para participação do custeio sobre a folha de pagamento - mínimo entre 8%  ou  percentual do ano anterior acrescido de 10%  PARIDADE do custeio entre beneficiários e empresa estatal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de criação do benefício na modalidade de autogestão por RH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Inconsistência com o mercado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607" y="146296"/>
            <a:ext cx="8866889" cy="2996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Transição da modalidade </a:t>
            </a:r>
            <a:r>
              <a:rPr lang="pt-BR" b="1" dirty="0"/>
              <a:t>de RH para Caixa de </a:t>
            </a:r>
            <a:r>
              <a:rPr lang="pt-BR" b="1" dirty="0" smtClean="0"/>
              <a:t>Assistência</a:t>
            </a:r>
            <a:r>
              <a:rPr lang="pt-BR" b="1" dirty="0"/>
              <a:t>, sendo instituída a Postal </a:t>
            </a:r>
            <a:r>
              <a:rPr lang="pt-BR" b="1" dirty="0" smtClean="0"/>
              <a:t>Saúde (2013)</a:t>
            </a:r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612" t="18750" r="18093" b="14485"/>
          <a:stretch/>
        </p:blipFill>
        <p:spPr bwMode="auto">
          <a:xfrm>
            <a:off x="169607" y="1484785"/>
            <a:ext cx="8866889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68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0791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916781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1678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da empresa estatal participar como mantenedora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Analisar impacto da mudança –de mantenedora para patrocinadora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4776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Quantidade mínima de beneficiários para instituição ou criação de benefício na modalidade autogestão é de 20 mil vidas na operadora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4776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7º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ao Conselho de Administração de proposta para enquadramento na regra de 20 mil vidas por operadora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Julho/2019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948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916781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1678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da empresa estatal participar como mantenedora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4776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Quantidade mínima de beneficiários para instituição ou criação de benefício na modalidade autogestão é de 20 mil vidas na operadora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Questão das 20 mil vidas carece de explicação técnica consistente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47764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7º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ao Conselho de Administração de proposta para enquadramento na regra de 20 mil vidas por operadora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Julho/2019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214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98345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8345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da empresa estatal participar como mantenedora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2396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Quantidade mínima de beneficiários para instituição ou criação de benefício na modalidade autogestão é de 20 mil vidas na operadora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2396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7º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ao Conselho de Administração de proposta para enquadramento na regra de 20 mil vidas por operadora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Prazo Julho/2019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Acompanhar ações </a:t>
                      </a:r>
                      <a:endParaRPr lang="pt-BR" sz="16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5214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1017518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1751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8º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, vedação do benefício na condição de pós-emprego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Análise da consultoria jurídica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9591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9º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oferta do benefício com cobrança de mensalidade, mecanismos de regulação, carência, limitação de tipo de dependentes (cônjuge/companheiro, filhos e menores sob guarda) 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ADQUIRIDO, deverá ser feita a adequação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8402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10º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5214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1017518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1751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8º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ADQURIDO, vedação do benefício na condição de pós-emprego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9591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9º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oferta do benefício com cobrança de mensalidade, mecanismos de regulação, carência, limitação de tipo de dependentes (cônjuge/companheiro, filhos e menores sob guarda) 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ADQUIRIDO,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deverá ser feita a adequação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Análise da consultoria jurídica sobre direito adquirido e atuação conjunta em outros itens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8402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10º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5214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1017518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1751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8º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ADQURIDO, vedação do benefício na condição de pós-emprego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9591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9º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oferta do benefício com cobrança de mensalidade, mecanismos de regulação, carência, limitação de tipo de dependentes (cônjuge/companheiro, filhos e menores sob guarda) 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ADQUIRIDO, deverá ser feita a adequação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8402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10º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Analisar impacto na atratividade profissional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6"/>
          <a:ext cx="7286676" cy="4895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49381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49381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11º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da mudança dos editais dos processos seletivos - não prever o oferecimento do benefício de assistência à saúde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Analisar impacto na atratividade profissional (Correios)</a:t>
                      </a:r>
                    </a:p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5302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12º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PARIDADE no custeio na modalidade reembolso, participação da estatal limitada à participação do empregado, e ao valor máximo individual autorizado 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0473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13º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PARIDADE no custeio na modalidade plano de saúde contratado no mercado, participação da estatal limitada à participação do empregado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4786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11º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da mudança dos editais dos processos seletivos - não prever o oferecimento do benefício de assistência à saúde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Artigo12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PARIDADE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no custeio na modalidade reembolso, participação da estatal limitada à participação do empregado, e ao valor máximo individual autorizado 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Inconsistências nas informações sobre custeio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8670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13º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8215370" cy="65722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Programa deste Seminário:</a:t>
            </a:r>
            <a:br>
              <a:rPr lang="pt-BR" dirty="0" smtClean="0"/>
            </a:br>
            <a:r>
              <a:rPr lang="pt-BR" sz="3200" dirty="0" smtClean="0"/>
              <a:t>10 às 10:30 – Credenciamento</a:t>
            </a:r>
            <a:br>
              <a:rPr lang="pt-BR" sz="3200" dirty="0" smtClean="0"/>
            </a:br>
            <a:r>
              <a:rPr lang="pt-BR" sz="3200" dirty="0" smtClean="0"/>
              <a:t>10:30 às 11:40 – Mesa de Abertura</a:t>
            </a:r>
            <a:br>
              <a:rPr lang="pt-BR" sz="3200" dirty="0" smtClean="0"/>
            </a:br>
            <a:r>
              <a:rPr lang="pt-BR" sz="3200" dirty="0" smtClean="0"/>
              <a:t>11:40 às 12:00 - Palestra de técnicos do BNDES</a:t>
            </a:r>
            <a:br>
              <a:rPr lang="pt-BR" sz="3200" dirty="0" smtClean="0"/>
            </a:br>
            <a:r>
              <a:rPr lang="pt-BR" sz="3200" dirty="0" smtClean="0"/>
              <a:t>12:00 às 13:00 – Apresentação das entidades representadas</a:t>
            </a:r>
            <a:br>
              <a:rPr lang="pt-BR" sz="3200" dirty="0" smtClean="0"/>
            </a:br>
            <a:r>
              <a:rPr lang="pt-BR" sz="3200" dirty="0" smtClean="0"/>
              <a:t>13 às 14:00 – Almoço livre nas redondezas</a:t>
            </a:r>
            <a:br>
              <a:rPr lang="pt-BR" sz="3200" dirty="0" smtClean="0"/>
            </a:br>
            <a:r>
              <a:rPr lang="pt-BR" sz="3200" dirty="0" smtClean="0"/>
              <a:t>14 às 15:20 </a:t>
            </a:r>
            <a:r>
              <a:rPr lang="pt-BR" sz="3200" dirty="0" smtClean="0"/>
              <a:t>– Apresentação das entidades representadas </a:t>
            </a:r>
            <a:br>
              <a:rPr lang="pt-BR" sz="3200" dirty="0" smtClean="0"/>
            </a:br>
            <a:r>
              <a:rPr lang="pt-BR" sz="3200" dirty="0" smtClean="0"/>
              <a:t>15:20 às 15:40 – intervalo de interação</a:t>
            </a:r>
            <a:br>
              <a:rPr lang="pt-BR" sz="3200" dirty="0" smtClean="0"/>
            </a:br>
            <a:r>
              <a:rPr lang="pt-BR" sz="3200" dirty="0" smtClean="0"/>
              <a:t>15:40 às 17:00 </a:t>
            </a:r>
            <a:r>
              <a:rPr lang="pt-BR" sz="3200" dirty="0" smtClean="0"/>
              <a:t>– Apresentação das entidades representadas </a:t>
            </a:r>
            <a:br>
              <a:rPr lang="pt-BR" sz="3200" dirty="0" smtClean="0"/>
            </a:br>
            <a:r>
              <a:rPr lang="pt-BR" sz="3200" dirty="0" smtClean="0"/>
              <a:t>17:00 às 17:30 - Encerramento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 </a:t>
            </a:r>
            <a:endParaRPr lang="pt-BR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4786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11º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da mudança dos editais dos processos seletivos - não prever o oferecimento do benefício de assistência à saúde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Artigo12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PARIDADE no custeio na modalidade reembolso, participação da estatal limitada à participação do empregado, e ao valor máximo individual autorizado 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08670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13º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Fechamento dos planos que não atendem à Resolução para  novas adesões. Para novos empregados a oferta somente está autorizada na modalidade reembolso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3975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09253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14º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ao Comitê de Auditoria o acompanhamento gerencial sistemático da contabilidade da autogestão por RH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Verificar a disponibilização pela transparência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Artigo15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mudança do Acordo Coletivo - não prever o detalhamento do benefício de assistência à saúde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3699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14º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da mudança dos editais dos processos seletivos - não prever o oferecimento do benefício de assistência à saúde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Artigo15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mudança do Acordo Coletivo - não prever o detalhamento do benefício de assistência à saúde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Eventual </a:t>
                      </a:r>
                      <a:r>
                        <a:rPr lang="pt-BR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judicialização</a:t>
                      </a:r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– sugestão de arbitragem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3832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16º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, mudança dos normativos internos para adequação à Resolução CGPAR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Análise da consultoria jurídica sobre direito adquirido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Artigo17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Instituição de prazo de adequação - 48 meses da data da vigência da Resolução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57158" y="28572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500034" y="928670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428737"/>
          <a:ext cx="7286676" cy="3699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500524"/>
                <a:gridCol w="1571636"/>
              </a:tblGrid>
              <a:tr h="933886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16º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RESPEITADO O DIREITO ADQURIDO, mudança dos normativos internos para adequação à Resolução CGPAR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318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Artigo17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Instituição de prazo de adequação - 48 meses da data da vigência da Resolução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Prazo 26/1/2022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Acompanhar por comissão mista  comparando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ações e cronograma nas diversas estatais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r>
              <a:rPr lang="pt-BR" dirty="0" smtClean="0"/>
              <a:t>Análise de pontos externos ao plano</a:t>
            </a:r>
            <a:endParaRPr lang="pt-BR" dirty="0"/>
          </a:p>
        </p:txBody>
      </p:sp>
      <p:sp>
        <p:nvSpPr>
          <p:cNvPr id="113667" name="Espaço Reservado para Texto 2"/>
          <p:cNvSpPr>
            <a:spLocks noGrp="1"/>
          </p:cNvSpPr>
          <p:nvPr>
            <p:ph type="body" idx="4294967295"/>
          </p:nvPr>
        </p:nvSpPr>
        <p:spPr bwMode="auto">
          <a:xfrm>
            <a:off x="428596" y="1571612"/>
            <a:ext cx="3767137" cy="76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marL="0" indent="0" algn="ctr" defTabSz="914400">
              <a:lnSpc>
                <a:spcPts val="26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pt-BR" sz="3300" b="1">
                <a:solidFill>
                  <a:schemeClr val="accent1"/>
                </a:solidFill>
              </a:rPr>
              <a:t>Oportunidades</a:t>
            </a:r>
          </a:p>
        </p:txBody>
      </p:sp>
      <p:sp>
        <p:nvSpPr>
          <p:cNvPr id="113668" name="Espaço Reservado para Conteúdo 3"/>
          <p:cNvSpPr>
            <a:spLocks noGrp="1"/>
          </p:cNvSpPr>
          <p:nvPr>
            <p:ph sz="half" idx="4294967295"/>
          </p:nvPr>
        </p:nvSpPr>
        <p:spPr bwMode="auto">
          <a:xfrm>
            <a:off x="357158" y="2571744"/>
            <a:ext cx="3960812" cy="381793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defTabSz="914400">
              <a:spcBef>
                <a:spcPct val="20000"/>
              </a:spcBef>
            </a:pPr>
            <a:endParaRPr lang="pt-BR" sz="2800" dirty="0"/>
          </a:p>
        </p:txBody>
      </p:sp>
      <p:sp>
        <p:nvSpPr>
          <p:cNvPr id="113669" name="Espaço Reservado para Texto 4"/>
          <p:cNvSpPr>
            <a:spLocks noGrp="1"/>
          </p:cNvSpPr>
          <p:nvPr>
            <p:ph type="body" sz="quarter" idx="4294967295"/>
          </p:nvPr>
        </p:nvSpPr>
        <p:spPr bwMode="auto">
          <a:xfrm>
            <a:off x="4572000" y="1557338"/>
            <a:ext cx="3767138" cy="76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marL="0" indent="0" algn="ctr" defTabSz="914400">
              <a:lnSpc>
                <a:spcPts val="26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pt-BR" sz="4000" b="1">
                <a:solidFill>
                  <a:schemeClr val="accent1"/>
                </a:solidFill>
              </a:rPr>
              <a:t>Ameaças</a:t>
            </a:r>
          </a:p>
        </p:txBody>
      </p:sp>
      <p:sp>
        <p:nvSpPr>
          <p:cNvPr id="113670" name="Espaço Reservado para Conteúdo 5"/>
          <p:cNvSpPr>
            <a:spLocks noGrp="1"/>
          </p:cNvSpPr>
          <p:nvPr>
            <p:ph sz="quarter" idx="4294967295"/>
          </p:nvPr>
        </p:nvSpPr>
        <p:spPr bwMode="auto">
          <a:xfrm>
            <a:off x="4572000" y="2565400"/>
            <a:ext cx="4103688" cy="3816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r>
              <a:rPr lang="pt-BR" dirty="0" smtClean="0"/>
              <a:t>Análise de pontos internos ao plano</a:t>
            </a:r>
            <a:endParaRPr lang="pt-BR" dirty="0"/>
          </a:p>
        </p:txBody>
      </p:sp>
      <p:sp>
        <p:nvSpPr>
          <p:cNvPr id="115715" name="Espaço Reservado para Texto 2"/>
          <p:cNvSpPr>
            <a:spLocks noGrp="1"/>
          </p:cNvSpPr>
          <p:nvPr>
            <p:ph type="body" idx="4294967295"/>
          </p:nvPr>
        </p:nvSpPr>
        <p:spPr bwMode="auto">
          <a:xfrm>
            <a:off x="539750" y="1628775"/>
            <a:ext cx="3767138" cy="76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marL="0" indent="0" algn="ctr" defTabSz="914400">
              <a:lnSpc>
                <a:spcPts val="2600"/>
              </a:lnSpc>
              <a:spcBef>
                <a:spcPct val="0"/>
              </a:spcBef>
              <a:buFont typeface="Times New Roman" pitchFamily="18" charset="0"/>
              <a:buNone/>
            </a:pPr>
            <a:r>
              <a:rPr lang="pt-BR" sz="3300" b="1">
                <a:solidFill>
                  <a:schemeClr val="accent1"/>
                </a:solidFill>
              </a:rPr>
              <a:t>Pontos Fortes</a:t>
            </a:r>
          </a:p>
        </p:txBody>
      </p:sp>
      <p:sp>
        <p:nvSpPr>
          <p:cNvPr id="115716" name="Espaço Reservado para Conteúdo 3"/>
          <p:cNvSpPr>
            <a:spLocks noGrp="1"/>
          </p:cNvSpPr>
          <p:nvPr>
            <p:ph sz="half" idx="4294967295"/>
          </p:nvPr>
        </p:nvSpPr>
        <p:spPr bwMode="auto">
          <a:xfrm>
            <a:off x="395288" y="2636838"/>
            <a:ext cx="3889375" cy="37211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defTabSz="914400">
              <a:spcBef>
                <a:spcPct val="20000"/>
              </a:spcBef>
            </a:pPr>
            <a:endParaRPr lang="pt-BR" sz="2800" dirty="0"/>
          </a:p>
        </p:txBody>
      </p:sp>
      <p:sp>
        <p:nvSpPr>
          <p:cNvPr id="115719" name="Espaço Reservado para Texto 2"/>
          <p:cNvSpPr>
            <a:spLocks/>
          </p:cNvSpPr>
          <p:nvPr/>
        </p:nvSpPr>
        <p:spPr bwMode="auto">
          <a:xfrm>
            <a:off x="4500563" y="1628775"/>
            <a:ext cx="3767137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ts val="26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3300" b="1">
                <a:solidFill>
                  <a:schemeClr val="accent1"/>
                </a:solidFill>
              </a:rPr>
              <a:t>Pontos Fracos</a:t>
            </a:r>
          </a:p>
        </p:txBody>
      </p:sp>
      <p:sp>
        <p:nvSpPr>
          <p:cNvPr id="115720" name="Espaço Reservado para Conteúdo 3"/>
          <p:cNvSpPr>
            <a:spLocks/>
          </p:cNvSpPr>
          <p:nvPr/>
        </p:nvSpPr>
        <p:spPr bwMode="auto">
          <a:xfrm>
            <a:off x="4500563" y="2636838"/>
            <a:ext cx="3959225" cy="3744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defTabSz="449263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</a:t>
            </a:r>
            <a:r>
              <a:rPr lang="pt-BR" dirty="0" smtClean="0"/>
              <a:t>Mantenedoras x Patrocinadoras</a:t>
            </a:r>
            <a:endParaRPr lang="pt-BR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  <a:endParaRPr lang="pt-BR" sz="2800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3200" dirty="0" err="1"/>
              <a:t>Mitigantes</a:t>
            </a:r>
            <a:r>
              <a:rPr lang="pt-BR" sz="3200" dirty="0"/>
              <a:t>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pt-BR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</a:t>
            </a:r>
            <a:r>
              <a:rPr lang="pt-BR" dirty="0" smtClean="0"/>
              <a:t>Exclusão no ACTO</a:t>
            </a:r>
            <a:endParaRPr lang="pt-BR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  <a:endParaRPr lang="pt-BR" sz="2800" dirty="0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95750" cy="45656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  <a:endParaRPr lang="pt-BR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</a:t>
            </a:r>
            <a:r>
              <a:rPr lang="pt-BR" dirty="0" smtClean="0"/>
              <a:t>20 mil vidas</a:t>
            </a:r>
            <a:endParaRPr lang="pt-BR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68313" y="1628775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  <a:endParaRPr lang="pt-BR" sz="2800" dirty="0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  <a:endParaRPr lang="pt-B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(DOU)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16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 e empresa estatal)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Implantação de Canal de Denúncias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de relatório anual sobre custeio ao Conselho Fiscal, de Administração e ao Comitê de auditoria até o mês de junho de cada ano, referente ao exercício anterior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30.06.2018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criação de rotinas de avaliação e monitoramento da gestão das operadoras. Constatado o descumprimento das exigências regulatórias, deverá ser apresentado plano de ação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</a:t>
            </a:r>
            <a:r>
              <a:rPr lang="pt-BR" dirty="0" smtClean="0"/>
              <a:t>Teto de Orçamento</a:t>
            </a:r>
            <a:endParaRPr lang="pt-BR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  <a:endParaRPr lang="pt-BR" sz="2800" dirty="0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  <a:endParaRPr lang="pt-BR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</a:t>
            </a:r>
            <a:r>
              <a:rPr lang="pt-BR" dirty="0" smtClean="0"/>
              <a:t>Direito Adquirido</a:t>
            </a:r>
            <a:endParaRPr lang="pt-BR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Riscos</a:t>
            </a:r>
            <a:r>
              <a:rPr lang="pt-BR" sz="3200" dirty="0" smtClean="0"/>
              <a:t>:</a:t>
            </a:r>
            <a:endParaRPr lang="pt-BR" sz="2800" dirty="0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  <a:endParaRPr lang="pt-BR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</a:t>
            </a:r>
            <a:r>
              <a:rPr lang="pt-BR" dirty="0" smtClean="0"/>
              <a:t>Custeio</a:t>
            </a:r>
            <a:endParaRPr lang="pt-BR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  <a:endParaRPr lang="pt-BR" sz="3200" dirty="0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  <a:endParaRPr lang="pt-BR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</a:t>
            </a:r>
            <a:r>
              <a:rPr lang="pt-BR" dirty="0" smtClean="0"/>
              <a:t>Novos Editais e Novos Empregados</a:t>
            </a:r>
            <a:endParaRPr lang="pt-BR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  <a:endParaRPr lang="pt-BR" sz="3200" dirty="0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  <a:endParaRPr lang="pt-BR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</a:t>
            </a:r>
            <a:r>
              <a:rPr lang="pt-BR" dirty="0" smtClean="0"/>
              <a:t>Pós Emprego</a:t>
            </a:r>
            <a:endParaRPr lang="pt-BR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  <a:endParaRPr lang="pt-BR" sz="3200" dirty="0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  <a:endParaRPr lang="pt-BR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dirty="0" smtClean="0"/>
              <a:t> </a:t>
            </a:r>
            <a:r>
              <a:rPr lang="pt-BR" dirty="0"/>
              <a:t>Riscos e </a:t>
            </a:r>
            <a:r>
              <a:rPr lang="pt-BR" dirty="0" smtClean="0"/>
              <a:t>Mitigação: </a:t>
            </a:r>
            <a:r>
              <a:rPr lang="pt-BR" dirty="0" smtClean="0"/>
              <a:t>Auto Gestoras</a:t>
            </a:r>
            <a:endParaRPr lang="pt-BR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033838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Risco</a:t>
            </a:r>
            <a:r>
              <a:rPr lang="pt-BR" sz="3200" dirty="0" smtClean="0"/>
              <a:t>:</a:t>
            </a:r>
            <a:endParaRPr lang="pt-BR" sz="3200" dirty="0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652963" y="1600200"/>
            <a:ext cx="4033837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3200" dirty="0"/>
              <a:t>Fatores </a:t>
            </a:r>
            <a:r>
              <a:rPr lang="pt-BR" sz="3200" dirty="0" err="1"/>
              <a:t>mitigantes</a:t>
            </a:r>
            <a:r>
              <a:rPr lang="pt-BR" sz="3200" dirty="0" smtClean="0"/>
              <a:t>:</a:t>
            </a:r>
            <a:endParaRPr lang="pt-BR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531813" y="3108325"/>
            <a:ext cx="81613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lnSpc>
                <a:spcPct val="93000"/>
              </a:lnSpc>
              <a:buClr>
                <a:srgbClr val="000000"/>
              </a:buClr>
              <a:buSzPct val="69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/>
              <a:t>MUITO OBRIGADO!</a:t>
            </a:r>
          </a:p>
          <a:p>
            <a:pPr algn="ctr">
              <a:lnSpc>
                <a:spcPct val="98000"/>
              </a:lnSpc>
              <a:buClr>
                <a:srgbClr val="000000"/>
              </a:buClr>
              <a:buSzPct val="44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>
                <a:solidFill>
                  <a:schemeClr val="tx1"/>
                </a:solidFill>
                <a:latin typeface="Arial" charset="0"/>
              </a:rPr>
            </a:br>
            <a:endParaRPr lang="en-GB" sz="1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3276600" y="4365625"/>
            <a:ext cx="5181600" cy="128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lnSpc>
                <a:spcPct val="50000"/>
              </a:lnSpc>
              <a:spcBef>
                <a:spcPct val="25000"/>
              </a:spcBef>
              <a:spcAft>
                <a:spcPct val="20000"/>
              </a:spcAft>
            </a:pPr>
            <a:endParaRPr lang="pt-BR" dirty="0">
              <a:solidFill>
                <a:schemeClr val="tx1"/>
              </a:solidFill>
              <a:latin typeface="Arial" charset="0"/>
            </a:endParaRPr>
          </a:p>
          <a:p>
            <a:pPr defTabSz="762000">
              <a:spcBef>
                <a:spcPct val="20000"/>
              </a:spcBef>
              <a:buClr>
                <a:srgbClr val="FF0000"/>
              </a:buClr>
              <a:buFont typeface="Monotype Sorts" pitchFamily="2" charset="2"/>
              <a:buNone/>
            </a:pPr>
            <a:r>
              <a:rPr lang="pt-BR" smtClean="0">
                <a:solidFill>
                  <a:schemeClr val="tx1"/>
                </a:solidFill>
                <a:latin typeface="Arial" charset="0"/>
              </a:rPr>
              <a:t>Luiz </a:t>
            </a:r>
            <a:r>
              <a:rPr lang="pt-BR" dirty="0" smtClean="0">
                <a:solidFill>
                  <a:schemeClr val="tx1"/>
                </a:solidFill>
                <a:latin typeface="Arial" charset="0"/>
              </a:rPr>
              <a:t>Borges</a:t>
            </a:r>
            <a:endParaRPr lang="pt-BR" dirty="0" smtClean="0">
              <a:solidFill>
                <a:schemeClr val="tx1"/>
              </a:solidFill>
              <a:latin typeface="Arial" charset="0"/>
            </a:endParaRPr>
          </a:p>
          <a:p>
            <a:pPr defTabSz="762000">
              <a:spcBef>
                <a:spcPct val="20000"/>
              </a:spcBef>
              <a:buClr>
                <a:srgbClr val="FF0000"/>
              </a:buClr>
            </a:pPr>
            <a:r>
              <a:rPr lang="pt-BR" dirty="0" smtClean="0">
                <a:latin typeface="Arial" charset="0"/>
              </a:rPr>
              <a:t>Telefone (21) 99124-8020</a:t>
            </a:r>
          </a:p>
          <a:p>
            <a:pPr defTabSz="762000">
              <a:spcBef>
                <a:spcPct val="20000"/>
              </a:spcBef>
              <a:buClr>
                <a:srgbClr val="FF0000"/>
              </a:buClr>
            </a:pPr>
            <a:r>
              <a:rPr lang="pt-BR" dirty="0" smtClean="0">
                <a:latin typeface="Arial" charset="0"/>
              </a:rPr>
              <a:t>lxborges@globo.com</a:t>
            </a:r>
            <a:endParaRPr lang="pt-BR" dirty="0">
              <a:latin typeface="Arial" charset="0"/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395288" y="898525"/>
            <a:ext cx="8299450" cy="686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4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/>
              <a:t>Impactos da Resolução CGPAR 23 sobre os planos de saúde das estatais federais</a:t>
            </a:r>
            <a:endParaRPr lang="en-GB" sz="2400" b="1" dirty="0">
              <a:latin typeface="Arial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06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 e empresa estatal)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de relatório anual sobre custeio ao Conselho Fiscal, de Administração e ao Comitê de auditoria até o mês de junho de cada ano, referente ao exercício anterior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30.06.2018</a:t>
                      </a: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COBRAR 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Relatório Anual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criação de rotinas de avaliação e monitoramento da gestão das operadoras. Constatado o descumprimento das exigências regulatórias, deverá ser apresentado plano de ação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406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 e empresa estatal)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apresentação de relatório anual sobre custeio ao Conselho Fiscal, de Administração e ao Comitê de auditoria até o mês de junho de cada ano, referente ao exercício anterior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30.06.2018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Obrigatoriedade de criação de rotinas de avaliação e monitoramento da gestão das operadoras. Constatado o descumprimento das exigências regulatórias, deverá ser apresentado plano de ação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Acompanhar ações de avaliação e monitoramento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845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087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Requisitos para nomeação ou recondução de representantes na Diretoria Executiva e nos Conselhos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Analisar mudanças na estratégia para composição do Conselho Deliberativo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145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Implementação e monitoramento de planos de metas para a Diretoria da Autogestão 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31.12.2019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22,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743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087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5º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Requisitos para nomeação ou recondução de representantes na Diretoria Executiva e nos Conselhos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145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6º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Implementação e monitoramento de planos de metas para a Diretoria da Autogestão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Prazo até 31.12.2019</a:t>
                      </a:r>
                    </a:p>
                    <a:p>
                      <a:pPr algn="ctr"/>
                      <a:endParaRPr lang="pt-B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ACOMPANHAR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Planos de Metas e Carta Anual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603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autogestão, plano de saúde, reembolso, custeio, folha de pagamento ou de proventos e empresa estatal)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Limite para participação do custeio sobre a folha de pagamento - mínimo entre 8%  ou  percentual do ano anterior acrescido de 10%  PARIDADE do custeio entre beneficiários e empresa estatal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de criação do benefício na modalidade de autogestão por RH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288" y="458788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Resolução CGPAR 23, de 18 e 26.01.18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aixaDeTexto 14"/>
          <p:cNvSpPr txBox="1">
            <a:spLocks noChangeArrowheads="1"/>
          </p:cNvSpPr>
          <p:nvPr/>
        </p:nvSpPr>
        <p:spPr bwMode="auto">
          <a:xfrm>
            <a:off x="490538" y="1268413"/>
            <a:ext cx="8329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400" b="1" dirty="0" smtClean="0">
                <a:latin typeface="Calibri" pitchFamily="34" charset="0"/>
              </a:rPr>
              <a:t>Governança para as Empresas Estatais</a:t>
            </a:r>
            <a:endParaRPr lang="pt-BR" sz="1600" dirty="0">
              <a:latin typeface="Calibri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2214554"/>
          <a:ext cx="7286676" cy="3847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16"/>
                <a:gridCol w="4286210"/>
                <a:gridCol w="1785950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RESUMO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OBSERVAÇÕES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2º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Conceitos (benefício de assistência e saúde, autogestão, plano de saúde, reembolso, custeio, folha de pagamento ou de proventos e empresa estatal)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</a:t>
                      </a:r>
                      <a:r>
                        <a:rPr lang="pt-BR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3º </a:t>
                      </a:r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Limite para participação do custeio sobre a folha de pagamento - mínimo entre 8%  ou  percentual do ano anterior acrescido de 10%  PARIDADE do custeio entre beneficiários e empresa estatal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Solicitar valores da folha à estatal e relatório gerencial (dez/2017) à gestora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4966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Calibri" pitchFamily="34" charset="0"/>
                          <a:cs typeface="Calibri" pitchFamily="34" charset="0"/>
                        </a:rPr>
                        <a:t>Artigo 4º</a:t>
                      </a:r>
                    </a:p>
                    <a:p>
                      <a:pPr algn="ctr"/>
                      <a:endParaRPr lang="pt-B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Vedação de criação do benefício na modalidade de autogestão por RH</a:t>
                      </a:r>
                      <a:endParaRPr lang="pt-BR" sz="16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1974</Words>
  <Application>Microsoft Office PowerPoint</Application>
  <PresentationFormat>Apresentação na tela (4:3)</PresentationFormat>
  <Paragraphs>297</Paragraphs>
  <Slides>36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Impactos da Resolução CGPAR 23 sobre os planos de saúde das estatais federais  Bem- Vindos</vt:lpstr>
      <vt:lpstr>Programa deste Seminário: 10 às 10:30 – Credenciamento 10:30 às 11:40 – Mesa de Abertura 11:40 às 12:00 - Palestra de técnicos do BNDES 12:00 às 13:00 – Apresentação das entidades representadas 13 às 14:00 – Almoço livre nas redondezas 14 às 15:20 – Apresentação das entidades representadas  15:20 às 15:40 – intervalo de interação 15:40 às 17:00 – Apresentação das entidades representadas  17:00 às 17:30 - Encerramento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Análise de pontos externos ao plano</vt:lpstr>
      <vt:lpstr>Análise de pontos internos ao plano</vt:lpstr>
      <vt:lpstr> Riscos e Mitigação: Mantenedoras x Patrocinadoras</vt:lpstr>
      <vt:lpstr> Riscos e Mitigação: Exclusão no ACTO</vt:lpstr>
      <vt:lpstr> Riscos e Mitigação: 20 mil vidas</vt:lpstr>
      <vt:lpstr> Riscos e Mitigação: Teto de Orçamento</vt:lpstr>
      <vt:lpstr> Riscos e Mitigação: Direito Adquirido</vt:lpstr>
      <vt:lpstr> Riscos e Mitigação: Custeio</vt:lpstr>
      <vt:lpstr> Riscos e Mitigação: Novos Editais e Novos Empregados</vt:lpstr>
      <vt:lpstr> Riscos e Mitigação: Pós Emprego</vt:lpstr>
      <vt:lpstr> Riscos e Mitigação: Auto Gestoras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35</cp:revision>
  <dcterms:created xsi:type="dcterms:W3CDTF">2018-07-22T14:08:35Z</dcterms:created>
  <dcterms:modified xsi:type="dcterms:W3CDTF">2018-07-23T12:19:03Z</dcterms:modified>
</cp:coreProperties>
</file>