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256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61" r:id="rId12"/>
    <p:sldId id="272" r:id="rId13"/>
    <p:sldId id="273" r:id="rId14"/>
    <p:sldId id="262" r:id="rId15"/>
    <p:sldId id="274" r:id="rId16"/>
    <p:sldId id="275" r:id="rId17"/>
    <p:sldId id="264" r:id="rId18"/>
    <p:sldId id="276" r:id="rId19"/>
    <p:sldId id="277" r:id="rId20"/>
    <p:sldId id="278" r:id="rId21"/>
    <p:sldId id="279" r:id="rId22"/>
    <p:sldId id="319" r:id="rId23"/>
    <p:sldId id="315" r:id="rId24"/>
    <p:sldId id="316" r:id="rId25"/>
    <p:sldId id="320" r:id="rId26"/>
    <p:sldId id="317" r:id="rId27"/>
    <p:sldId id="321" r:id="rId28"/>
    <p:sldId id="318" r:id="rId29"/>
    <p:sldId id="322" r:id="rId30"/>
    <p:sldId id="325" r:id="rId31"/>
    <p:sldId id="305" r:id="rId32"/>
    <p:sldId id="323" r:id="rId33"/>
    <p:sldId id="324" r:id="rId34"/>
    <p:sldId id="280" r:id="rId35"/>
    <p:sldId id="326" r:id="rId36"/>
    <p:sldId id="282" r:id="rId37"/>
    <p:sldId id="327" r:id="rId38"/>
    <p:sldId id="283" r:id="rId39"/>
    <p:sldId id="328" r:id="rId40"/>
    <p:sldId id="285" r:id="rId41"/>
    <p:sldId id="288" r:id="rId42"/>
    <p:sldId id="289" r:id="rId43"/>
    <p:sldId id="290" r:id="rId44"/>
    <p:sldId id="292" r:id="rId45"/>
    <p:sldId id="314" r:id="rId46"/>
    <p:sldId id="310" r:id="rId47"/>
    <p:sldId id="293" r:id="rId48"/>
    <p:sldId id="294" r:id="rId49"/>
    <p:sldId id="297" r:id="rId50"/>
    <p:sldId id="298" r:id="rId51"/>
    <p:sldId id="312" r:id="rId52"/>
    <p:sldId id="313" r:id="rId53"/>
    <p:sldId id="300" r:id="rId54"/>
    <p:sldId id="301" r:id="rId55"/>
    <p:sldId id="329" r:id="rId56"/>
    <p:sldId id="302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DD00C-4824-41E7-96BB-FA59FFB70594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E8E1B-9977-4437-8663-4FD0470AFA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F7D2B-559A-415E-A64F-F6436EF9D663}" type="datetimeFigureOut">
              <a:rPr lang="pt-BR" smtClean="0"/>
              <a:pPr/>
              <a:t>22/07/2018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F33E3-C12A-4C67-9E20-F0ACFF26C2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350046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Impactos da Resolução CGPAR 23 sobre os planos de saúde das estatais federais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Palestra </a:t>
            </a:r>
            <a:r>
              <a:rPr lang="pt-BR" dirty="0" smtClean="0"/>
              <a:t>da UNIDASPREV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2976" y="3886200"/>
            <a:ext cx="6858048" cy="1971692"/>
          </a:xfrm>
        </p:spPr>
        <p:txBody>
          <a:bodyPr>
            <a:normAutofit/>
          </a:bodyPr>
          <a:lstStyle/>
          <a:p>
            <a:r>
              <a:rPr lang="pt-BR" dirty="0" smtClean="0"/>
              <a:t>Seminário promovido pela UNIDASPREV e suas associadas em 23.07.18</a:t>
            </a:r>
          </a:p>
          <a:p>
            <a:r>
              <a:rPr lang="pt-BR" dirty="0" smtClean="0"/>
              <a:t>Rio de Janeiro, RJ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e é </a:t>
            </a:r>
            <a:r>
              <a:rPr lang="pt-BR" dirty="0"/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Realiza</a:t>
            </a:r>
            <a:r>
              <a:rPr lang="pt-BR" dirty="0">
                <a:solidFill>
                  <a:srgbClr val="002060"/>
                </a:solidFill>
              </a:rPr>
              <a:t>, também, a gestão dos Conselheiros de Administração representantes da União,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o acompanhamento e disponibilização das informações econômico-financeiras das empresas estatais, bem como se manifesta sobre os pleitos das empresas estatais, no que se refere à política salarial, aprovação e eventuais modificações nos planos de previdência dessas empresas e seu quantitativo de empregados.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Realiza</a:t>
            </a:r>
            <a:r>
              <a:rPr lang="pt-BR" dirty="0">
                <a:solidFill>
                  <a:srgbClr val="002060"/>
                </a:solidFill>
              </a:rPr>
              <a:t>, também, a gestão dos Conselheiros de Administração representantes da União, </a:t>
            </a:r>
            <a:endParaRPr lang="pt-BR" dirty="0" smtClean="0">
              <a:solidFill>
                <a:srgbClr val="002060"/>
              </a:solidFill>
            </a:endParaRPr>
          </a:p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o </a:t>
            </a:r>
            <a:r>
              <a:rPr lang="pt-BR" dirty="0">
                <a:solidFill>
                  <a:srgbClr val="002060"/>
                </a:solidFill>
              </a:rPr>
              <a:t>acompanhamento e disponibilização das informações econômico-financeiras das empresas estatais,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bem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como se manifesta sobre os pleitos das empresas estatais, no que se refere à política salarial, aprovação e eventuais modificações nos planos de previdência dessas empresas e seu quantitativo de empregados.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Realiza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, também, a gestão dos Conselheiros de Administração representantes da União, o acompanhamento e disponibilização das informações econômico-financeiras das empresas estatais, </a:t>
            </a:r>
            <a:endParaRPr lang="pt-BR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bem </a:t>
            </a:r>
            <a:r>
              <a:rPr lang="pt-BR" dirty="0">
                <a:solidFill>
                  <a:srgbClr val="002060"/>
                </a:solidFill>
              </a:rPr>
              <a:t>como se manifesta sobre os pleitos das empresas estatais, no que se refere à política salarial, aprovação e eventuais modificações nos planos de previdência dessas empresas e seu quantitativo de empregados.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A Secretaria também orienta e motiva o </a:t>
            </a:r>
            <a:r>
              <a:rPr lang="pt-BR" dirty="0">
                <a:solidFill>
                  <a:srgbClr val="002060"/>
                </a:solidFill>
              </a:rPr>
              <a:t>aperfeiçoamento da gestão administrativa,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através do aumento da eficácia e transparência na atuação das empresas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federais.</a:t>
            </a:r>
          </a:p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Lei de Responsabilidade das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13.303/2016 busca o permanente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fortalecimento das empresas do Governo.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A Secretaria também orienta e motiva o </a:t>
            </a:r>
            <a:r>
              <a:rPr lang="pt-BR" dirty="0">
                <a:solidFill>
                  <a:srgbClr val="002060"/>
                </a:solidFill>
              </a:rPr>
              <a:t>aperfeiçoamento da gestão administrativa, </a:t>
            </a:r>
            <a:endParaRPr lang="pt-BR" dirty="0" smtClean="0">
              <a:solidFill>
                <a:srgbClr val="002060"/>
              </a:solidFill>
            </a:endParaRPr>
          </a:p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através </a:t>
            </a:r>
            <a:r>
              <a:rPr lang="pt-BR" dirty="0">
                <a:solidFill>
                  <a:srgbClr val="002060"/>
                </a:solidFill>
              </a:rPr>
              <a:t>do aumento da eficácia e transparência na atuação das empresas estatais </a:t>
            </a:r>
            <a:r>
              <a:rPr lang="pt-BR" dirty="0" smtClean="0">
                <a:solidFill>
                  <a:srgbClr val="002060"/>
                </a:solidFill>
              </a:rPr>
              <a:t>federais.</a:t>
            </a:r>
          </a:p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Lei de Responsabilidade das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13.303/2016 busca o permanente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fortalecimento das empresas do Governo.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Secretaria também orienta e motiva o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aperfeiçoamento da gestão administrativa, através do aumento da eficácia e transparência na atuação das empresas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federais.</a:t>
            </a:r>
          </a:p>
          <a:p>
            <a:pPr algn="just" fontAlgn="base"/>
            <a:r>
              <a:rPr lang="pt-BR" dirty="0" smtClean="0"/>
              <a:t>A </a:t>
            </a:r>
            <a:r>
              <a:rPr lang="pt-BR" dirty="0"/>
              <a:t>Lei de Responsabilidade das Estatais </a:t>
            </a:r>
            <a:r>
              <a:rPr lang="pt-BR" dirty="0" smtClean="0"/>
              <a:t>13.303/2016 busca o permanente </a:t>
            </a:r>
            <a:r>
              <a:rPr lang="pt-BR" dirty="0"/>
              <a:t>fortalecimento das empresas do Governo.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CGPAR é um órgão do Ministério do Planejamento Desenvolvimento e Gestão e tem por finalidade tratar das matérias relacionadas com a Governança Corporativa nas empresas estatais federais 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é um órgão do Ministério do Planejamento Desenvolvimento e Gestão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tem por finalidade tratar das matérias relacionadas com a Governança Corporativa nas empresas estatais federais 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é um órgão do Ministério do Planejamento Desenvolvimento e Gestão e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tem por finalidade tratar das matérias relacionadas com a Governança Corporativa nas empresas estatais federais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235745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Uma proposta de nova leitura estratégica sobre o acompanhamento da Governança dos planos de saúde das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143932" cy="328614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De acordo com as decisões aprovadas no Seminário promovido em Brasília em 28 de junho de 2018 e organizado pela FENAE, a UNIDASPREV estendeu seu objeto à defesa dos interesses de suas associadas (entidades de representação de participantes em planos de previdência complementar) quanto a planos de saúde.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é um órgão do Ministério do Planejamento Desenvolvimento e Gestão e </a:t>
            </a:r>
            <a:r>
              <a:rPr lang="pt-BR" dirty="0" smtClean="0">
                <a:solidFill>
                  <a:srgbClr val="002060"/>
                </a:solidFill>
              </a:rPr>
              <a:t>tem por finalidade tratar das matérias relacionadas com a Governança Corporativa nas empresas estatais </a:t>
            </a:r>
            <a:r>
              <a:rPr lang="pt-BR" dirty="0" smtClean="0"/>
              <a:t>federais </a:t>
            </a:r>
          </a:p>
          <a:p>
            <a:pPr algn="just"/>
            <a:r>
              <a:rPr lang="pt-BR" dirty="0" smtClean="0"/>
              <a:t>e com a administração das participações societárias da União.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 </a:t>
            </a:r>
            <a:r>
              <a:rPr lang="pt-BR" dirty="0"/>
              <a:t>Nova Lei das </a:t>
            </a:r>
            <a:r>
              <a:rPr lang="pt-BR" dirty="0" smtClean="0"/>
              <a:t>Estatais</a:t>
            </a:r>
            <a:br>
              <a:rPr lang="pt-BR" dirty="0" smtClean="0"/>
            </a:br>
            <a:r>
              <a:rPr lang="pt-BR" dirty="0" smtClean="0"/>
              <a:t>Governança e Gestão</a:t>
            </a:r>
            <a:br>
              <a:rPr lang="pt-BR" dirty="0" smtClean="0"/>
            </a:br>
            <a:r>
              <a:rPr lang="pt-BR" dirty="0" smtClean="0">
                <a:cs typeface="Times New Roman" pitchFamily="18" charset="0"/>
              </a:rPr>
              <a:t> </a:t>
            </a:r>
            <a:br>
              <a:rPr lang="pt-BR" dirty="0" smtClean="0">
                <a:cs typeface="Times New Roman" pitchFamily="18" charset="0"/>
              </a:rPr>
            </a:b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b="1" dirty="0" smtClean="0">
                <a:cs typeface="Times New Roman" pitchFamily="18" charset="0"/>
              </a:rPr>
              <a:t>Objetivo da Lei </a:t>
            </a:r>
            <a:r>
              <a:rPr lang="pt-BR" dirty="0" smtClean="0">
                <a:cs typeface="Times New Roman" pitchFamily="18" charset="0"/>
              </a:rPr>
              <a:t>é o contexto do nosso debate </a:t>
            </a:r>
            <a:br>
              <a:rPr lang="pt-BR" dirty="0" smtClean="0">
                <a:cs typeface="Times New Roman" pitchFamily="18" charset="0"/>
              </a:rPr>
            </a:br>
            <a:r>
              <a:rPr lang="pt-BR" dirty="0" smtClean="0">
                <a:cs typeface="Times New Roman" pitchFamily="18" charset="0"/>
              </a:rPr>
              <a:t>e a </a:t>
            </a:r>
            <a:r>
              <a:rPr lang="pt-BR" b="1" dirty="0" smtClean="0">
                <a:cs typeface="Times New Roman" pitchFamily="18" charset="0"/>
              </a:rPr>
              <a:t>cobrança</a:t>
            </a:r>
            <a:r>
              <a:rPr lang="pt-BR" dirty="0" smtClean="0">
                <a:cs typeface="Times New Roman" pitchFamily="18" charset="0"/>
              </a:rPr>
              <a:t> deve ser em cada entidade ligada a uma empresa estatal</a:t>
            </a:r>
            <a:r>
              <a:rPr lang="pt-BR" dirty="0" smtClean="0">
                <a:cs typeface="Times New Roman" pitchFamily="18" charset="0"/>
              </a:rPr>
              <a:t>. </a:t>
            </a:r>
            <a:br>
              <a:rPr lang="pt-BR" dirty="0" smtClean="0">
                <a:cs typeface="Times New Roman" pitchFamily="18" charset="0"/>
              </a:rPr>
            </a:br>
            <a:r>
              <a:rPr lang="pt-BR" b="1" dirty="0" smtClean="0">
                <a:cs typeface="Times New Roman" pitchFamily="18" charset="0"/>
              </a:rPr>
              <a:t>Devemos dar nova leitura aos Comitês de Usuários.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1666699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 de Divulgações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 da Política de Informações aos diversos </a:t>
            </a:r>
            <a:r>
              <a:rPr lang="pt-BR" i="1" dirty="0" err="1" smtClean="0">
                <a:solidFill>
                  <a:srgbClr val="002060"/>
                </a:solidFill>
              </a:rPr>
              <a:t>stakeholders</a:t>
            </a:r>
            <a:r>
              <a:rPr lang="pt-BR" dirty="0" smtClean="0">
                <a:solidFill>
                  <a:srgbClr val="002060"/>
                </a:solidFill>
              </a:rPr>
              <a:t> envolvidos (</a:t>
            </a:r>
            <a:r>
              <a:rPr lang="pt-BR" b="1" dirty="0" smtClean="0"/>
              <a:t>inclusive os empregados</a:t>
            </a:r>
            <a:r>
              <a:rPr lang="pt-BR" dirty="0" smtClean="0">
                <a:solidFill>
                  <a:srgbClr val="002060"/>
                </a:solidFill>
              </a:rPr>
              <a:t>), seja na administração pública, seja na comunidade de atuação. 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Esse não é um item estranho às instituições financeiras comerciais ou de fomento.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 de Divulgações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 da Política de Informações aos diversos </a:t>
            </a:r>
            <a:r>
              <a:rPr lang="pt-BR" i="1" dirty="0" err="1" smtClean="0">
                <a:solidFill>
                  <a:srgbClr val="002060"/>
                </a:solidFill>
              </a:rPr>
              <a:t>stakeholders</a:t>
            </a:r>
            <a:r>
              <a:rPr lang="pt-BR" dirty="0" smtClean="0">
                <a:solidFill>
                  <a:srgbClr val="002060"/>
                </a:solidFill>
              </a:rPr>
              <a:t> envolvidos (</a:t>
            </a:r>
            <a:r>
              <a:rPr lang="pt-BR" b="1" dirty="0" smtClean="0"/>
              <a:t>inclusive os empregados</a:t>
            </a:r>
            <a:r>
              <a:rPr lang="pt-BR" dirty="0" smtClean="0">
                <a:solidFill>
                  <a:srgbClr val="002060"/>
                </a:solidFill>
              </a:rPr>
              <a:t>), seja na administração pública, seja na comunidade de atuação. </a:t>
            </a:r>
          </a:p>
          <a:p>
            <a:pPr algn="just"/>
            <a:r>
              <a:rPr lang="pt-BR" dirty="0" smtClean="0"/>
              <a:t>Esse não é um item estranho às empresas de capital aberto e às instituições financeiras comerciais ou de fomento.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Atividades de Interesse Coletivo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Divulgação, em nota explicativa, dos dados operacionais e financeiros das atividades relacionadas aos fins da estatal, especialmente os que sejam relacionados ao Interesse Coletivo ou à segurança nacional.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Esse também não é um item estranho às instituições de fomento.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Atividades de Interesse Coletivo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Divulgação, em nota explicativa, dos dados operacionais e financeiros das atividades relacionadas aos fins da estatal, especialmente os que sejam relacionados ao Interesse Coletivo ou à segurança nacional.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Esse também não é um item estranho</a:t>
            </a:r>
            <a:r>
              <a:rPr lang="pt-BR" dirty="0" smtClean="0"/>
              <a:t> às empresas de capital aberto e</a:t>
            </a:r>
            <a:r>
              <a:rPr lang="pt-BR" dirty="0" smtClean="0">
                <a:solidFill>
                  <a:srgbClr val="002060"/>
                </a:solidFill>
              </a:rPr>
              <a:t> às instituições financeiras comerciais ou de fomento.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Políticas de Transações com Partes Relacionadas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Divulgação, em nota explicativa, de Políticas de Transações com Partes Relacionadas (abrangendo União e outras estatais) em conformidade com os requisitos de competitividade, conformidade, transparência. 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Esse também não é um item estranho às empresas de capital aberto e às instituições financeiras comerciais ou de fomento.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Políticas de Transações com Partes Relacionadas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Divulgação, em nota explicativa, de Políticas de Transações com Partes Relacionadas (abrangendo União e outras estatais) em conformidade com os requisitos de competitividade, conformidade, transparência.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Esse também não é um item estranho </a:t>
            </a:r>
            <a:r>
              <a:rPr lang="pt-BR" dirty="0" smtClean="0"/>
              <a:t>às empresas de capital aberto e</a:t>
            </a:r>
            <a:r>
              <a:rPr lang="pt-BR" dirty="0" smtClean="0">
                <a:solidFill>
                  <a:srgbClr val="002060"/>
                </a:solidFill>
              </a:rPr>
              <a:t> às instituições financeiras comerciais ou de fomento.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Relatório Integrado ou de Sustentabilidade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 anual de relatório integrado ou de sustentabilidade.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Relato Integrado é a divulgação de suas atividades e de forma adicional aos aspectos econômico-financeiros, considerações sobre os aspectos ambientais e sociais relevantes, estabelecendo uma agenda estruturada para tratar estas questões.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Relatório Integrado ou de Sustentabilidade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Divulgação anual de relatório integrado ou de sustentabilidade.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Relato Integrado é a divulgação de suas atividades e de forma adicional aos aspectos econômico-financeiros, considerações sobre os aspectos ambientais e sociais relevantes,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estabelecendo uma agenda estruturada para tratar estas questões.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552"/>
            <a:ext cx="9144000" cy="517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30316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Relatório Integrado ou de Sustentabilidade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Divulgação anual de relatório integrado ou de sustentabilidade.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Relato Integrado é a divulgação de suas atividades e de forma adicional aos aspectos econômico-financeiros, considerações sobre os aspectos ambientais e sociais relevantes,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estabelecendo uma agenda estruturada para tratar estas questões.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Informações Relevantes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Divulgação Tempestiva e Atualizada de Informações Relevantes,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principais atividades desenvolvidas,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consistência das estruturas de controle,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fatores de risco, dados econômico-financeiros, comentários dos administradores sobre o desempenho da empresa, políticas e práticas de governança corporativa, descrição da composição e da remuneração da administração.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Informações Relevantes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Divulgação Tempestiva e Atualizada de Informações Relevantes, 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fatores de risco, dados econômico-financeiros,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comentários dos administradores sobre o desempenho da empresa,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políticas e práticas de governança corporativa, descrição da composição e da remuneração da administração.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Informações Relevantes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 Tempestiva e Atualizada de Informações Relevantes,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políticas e práticas de governança corporativa, descrição da composição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 da remuneração da administração.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Tópicos de Discussão – órgãos sociais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857364"/>
            <a:ext cx="8215370" cy="464347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Elegibilidade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de Administração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Fiscal 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Comitê de Auditoria Estatutário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Composição da Diretoria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Auditoria Interna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Canal de Denúncias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Tópicos de Discussão – órgãos sociais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857364"/>
            <a:ext cx="8215370" cy="464347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Elegibilidade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de Administração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Fiscal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Auditoria Estatutário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Composição da Diretoria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Auditoria Interna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Canal de Denúncias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Código de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É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Licitações e Contratos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Código de </a:t>
            </a:r>
            <a:r>
              <a:rPr lang="pt-BR" dirty="0">
                <a:solidFill>
                  <a:srgbClr val="002060"/>
                </a:solidFill>
              </a:rPr>
              <a:t>É</a:t>
            </a:r>
            <a:r>
              <a:rPr lang="pt-BR" dirty="0" smtClean="0">
                <a:solidFill>
                  <a:srgbClr val="002060"/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Licitações e Contratos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643073"/>
          </a:xfrm>
        </p:spPr>
        <p:txBody>
          <a:bodyPr/>
          <a:lstStyle/>
          <a:p>
            <a:r>
              <a:rPr lang="pt-BR" dirty="0" smtClean="0"/>
              <a:t>Principais Tópicos de Discussão –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714488"/>
            <a:ext cx="8215370" cy="4786346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- Avaliação de desempenho dos </a:t>
            </a:r>
            <a:r>
              <a:rPr lang="pt-BR" dirty="0">
                <a:solidFill>
                  <a:srgbClr val="002060"/>
                </a:solidFill>
              </a:rPr>
              <a:t>ó</a:t>
            </a:r>
            <a:r>
              <a:rPr lang="pt-BR" dirty="0" smtClean="0">
                <a:solidFill>
                  <a:srgbClr val="002060"/>
                </a:solidFill>
              </a:rPr>
              <a:t>rgãos de governança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Gestão de Riscos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Estratégia de Longo Prazo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Políticas Socioambientais 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 Previsão de Sanções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Políticas e Treinamento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643073"/>
          </a:xfrm>
        </p:spPr>
        <p:txBody>
          <a:bodyPr/>
          <a:lstStyle/>
          <a:p>
            <a:r>
              <a:rPr lang="pt-BR" dirty="0" smtClean="0"/>
              <a:t>Principais Tópicos de Discussão –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714488"/>
            <a:ext cx="8215370" cy="4786346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- Avaliação de desempenho dos </a:t>
            </a:r>
            <a:r>
              <a:rPr lang="pt-BR" dirty="0">
                <a:solidFill>
                  <a:srgbClr val="002060"/>
                </a:solidFill>
              </a:rPr>
              <a:t>ó</a:t>
            </a:r>
            <a:r>
              <a:rPr lang="pt-BR" dirty="0" smtClean="0">
                <a:solidFill>
                  <a:srgbClr val="002060"/>
                </a:solidFill>
              </a:rPr>
              <a:t>rgãos de governança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Gestão de Riscos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Estratégia de Longo Prazo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Políticas Socioambientais 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Previsão de Sanções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Políticas e Treinamento</a:t>
            </a:r>
          </a:p>
          <a:p>
            <a:pPr algn="just">
              <a:buFontTx/>
              <a:buChar char="-"/>
            </a:pP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87" r="3238"/>
          <a:stretch/>
        </p:blipFill>
        <p:spPr>
          <a:xfrm>
            <a:off x="285720" y="0"/>
            <a:ext cx="85011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99479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428736"/>
            <a:ext cx="8001056" cy="514353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Área de gestão de riscos e </a:t>
            </a:r>
            <a:r>
              <a:rPr lang="pt-BR" b="1" i="1" dirty="0" err="1" smtClean="0">
                <a:solidFill>
                  <a:srgbClr val="002060"/>
                </a:solidFill>
              </a:rPr>
              <a:t>compliance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Trata-se de um importante mecanismo para combater a corrupção e fazer o acompanhamento de planos de saúde.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1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428736"/>
            <a:ext cx="8143932" cy="50006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Código de Conduta e Integridade</a:t>
            </a:r>
            <a:r>
              <a:rPr lang="pt-BR" dirty="0" smtClean="0">
                <a:solidFill>
                  <a:srgbClr val="002060"/>
                </a:solidFill>
              </a:rPr>
              <a:t> deverá conter princípios éticos  e sanções escalonadas por seu  descumprimento, deverá prever regras sobre nepotismo, recebimento de presentes ou de convites e divulgação de informações sobre a empresa.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Um Comitê de Ética pode prover o direito de defesa e o contraditório. 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2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357298"/>
            <a:ext cx="8358246" cy="50006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Comitê de Elegibilidade </a:t>
            </a:r>
            <a:r>
              <a:rPr lang="pt-BR" dirty="0" smtClean="0">
                <a:solidFill>
                  <a:srgbClr val="002060"/>
                </a:solidFill>
              </a:rPr>
              <a:t>verificará requisitos e vedações (válidos desde 01.07.16) para as indicações realizadas pelos órgãos competentes para o preenchimento de vagas na administração da empresa.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Incluindo gestores de planos de previdência e de saúde.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3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357298"/>
            <a:ext cx="8358246" cy="50006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Os </a:t>
            </a:r>
            <a:r>
              <a:rPr lang="pt-BR" b="1" dirty="0" smtClean="0">
                <a:solidFill>
                  <a:srgbClr val="002060"/>
                </a:solidFill>
              </a:rPr>
              <a:t>Mecanismos de Controle para as Indicações de administradores e conselheiros</a:t>
            </a:r>
            <a:r>
              <a:rPr lang="pt-BR" dirty="0" smtClean="0">
                <a:solidFill>
                  <a:srgbClr val="002060"/>
                </a:solidFill>
              </a:rPr>
              <a:t> são regras destinadas a evitar o </a:t>
            </a:r>
            <a:r>
              <a:rPr lang="pt-BR" b="1" dirty="0" smtClean="0">
                <a:solidFill>
                  <a:srgbClr val="002060"/>
                </a:solidFill>
              </a:rPr>
              <a:t>aparelhamento</a:t>
            </a:r>
            <a:r>
              <a:rPr lang="pt-BR" dirty="0" smtClean="0">
                <a:solidFill>
                  <a:srgbClr val="002060"/>
                </a:solidFill>
              </a:rPr>
              <a:t> ou partidarização da estatal, através do </a:t>
            </a:r>
            <a:r>
              <a:rPr lang="pt-BR" b="1" dirty="0" smtClean="0">
                <a:solidFill>
                  <a:srgbClr val="002060"/>
                </a:solidFill>
              </a:rPr>
              <a:t>Comitê de Elegibilidade</a:t>
            </a:r>
            <a:r>
              <a:rPr lang="pt-BR" dirty="0" smtClean="0">
                <a:solidFill>
                  <a:srgbClr val="002060"/>
                </a:solidFill>
              </a:rPr>
              <a:t>. 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4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Conselho de Administração</a:t>
            </a:r>
            <a:r>
              <a:rPr lang="pt-BR" dirty="0" smtClean="0">
                <a:solidFill>
                  <a:srgbClr val="002060"/>
                </a:solidFill>
              </a:rPr>
              <a:t> deverá subscrever a </a:t>
            </a:r>
            <a:r>
              <a:rPr lang="pt-BR" b="1" dirty="0" smtClean="0">
                <a:solidFill>
                  <a:srgbClr val="002060"/>
                </a:solidFill>
              </a:rPr>
              <a:t>Carta Anual </a:t>
            </a:r>
            <a:r>
              <a:rPr lang="pt-BR" dirty="0" smtClean="0">
                <a:solidFill>
                  <a:srgbClr val="002060"/>
                </a:solidFill>
              </a:rPr>
              <a:t>de justificação da missão pública</a:t>
            </a:r>
            <a:r>
              <a:rPr lang="pt-BR" dirty="0">
                <a:solidFill>
                  <a:srgbClr val="002060"/>
                </a:solidFill>
              </a:rPr>
              <a:t>.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Terá no mínimo 25% de membros independentes, indicados pelo órgão responsável.</a:t>
            </a:r>
          </a:p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Indicações de entidades representantes de nossos interesses.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5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00034" y="714356"/>
            <a:ext cx="7858180" cy="471490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Carta Anual do CA</a:t>
            </a:r>
            <a:r>
              <a:rPr lang="pt-BR" dirty="0" smtClean="0">
                <a:solidFill>
                  <a:srgbClr val="002060"/>
                </a:solidFill>
              </a:rPr>
              <a:t> explicitará os compromissos e objetivos de Políticas Públicas pela empresa, com definição clara: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dos recursos a serem empregados,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dos responsáveis e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de seus impactos econômico-financeiros, mensuráveis por indicadores objetivos. 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Ao final do exercício a consecução desses objetivos deve ser avaliada pelos interessados. 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Carta Anual de Governança Corporativa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Ampla divulgação ao público em geral de carta anual de governança corporativa, que consolide em um único documento as boas práticas adotadas.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Redigido em linguagem clara e direta.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Criação de uma </a:t>
            </a:r>
            <a:r>
              <a:rPr lang="pt-BR" b="1" dirty="0" err="1" smtClean="0">
                <a:solidFill>
                  <a:srgbClr val="002060"/>
                </a:solidFill>
              </a:rPr>
              <a:t>Assembleia</a:t>
            </a:r>
            <a:r>
              <a:rPr lang="pt-BR" b="1" dirty="0" smtClean="0">
                <a:solidFill>
                  <a:srgbClr val="002060"/>
                </a:solidFill>
              </a:rPr>
              <a:t> Geral </a:t>
            </a:r>
            <a:r>
              <a:rPr lang="pt-BR" dirty="0" smtClean="0">
                <a:solidFill>
                  <a:srgbClr val="002060"/>
                </a:solidFill>
              </a:rPr>
              <a:t>para reforçar a governança, a transparência e o controle social nas empresas estatais.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Essa novidade busca reduzir o poder de governos frente a funções de Estado.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Pode aumentar o poder de fiscalização dos interessados.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6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Limites de recondução de administradores e conselheiros</a:t>
            </a:r>
            <a:r>
              <a:rPr lang="pt-BR" dirty="0" smtClean="0">
                <a:solidFill>
                  <a:srgbClr val="002060"/>
                </a:solidFill>
              </a:rPr>
              <a:t> têm por objetivo a oxigenação da administração e a gestão comprometidas com resultados.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Indica uma preferência pela rotatividade de pessoas e de grupos.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7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Divulgação de demonstrações financeiras trimestrais</a:t>
            </a:r>
            <a:r>
              <a:rPr lang="pt-BR" dirty="0" smtClean="0">
                <a:solidFill>
                  <a:srgbClr val="002060"/>
                </a:solidFill>
              </a:rPr>
              <a:t>, auditadas por auditor independente.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Seria bom que aqui também houvesse rotatividade das auditorias.</a:t>
            </a:r>
          </a:p>
          <a:p>
            <a:pPr algn="just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8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Secretaria de Coordenação e Governança das Empresas Estatais</a:t>
            </a:r>
            <a:endParaRPr lang="pt-BR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Secretaria é um órgão do Ministério do Planejamento Desenvolvimento e Gestão e é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Criação de Canal de Denúncias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Aproximando-se dos paradigmas privados de eficiência e comprometimento da alta administração com resultados mensuráveis.</a:t>
            </a:r>
          </a:p>
          <a:p>
            <a:pPr algn="just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9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428736"/>
            <a:ext cx="8358246" cy="207170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Relatórios Anuais de Atividades de Auditoria Interna</a:t>
            </a:r>
            <a:r>
              <a:rPr lang="pt-BR" dirty="0" smtClean="0">
                <a:solidFill>
                  <a:srgbClr val="002060"/>
                </a:solidFill>
              </a:rPr>
              <a:t> – RAINT, é um requisito </a:t>
            </a:r>
            <a:r>
              <a:rPr lang="pt-BR" dirty="0">
                <a:solidFill>
                  <a:srgbClr val="002060"/>
                </a:solidFill>
              </a:rPr>
              <a:t>de </a:t>
            </a:r>
            <a:r>
              <a:rPr lang="pt-BR" dirty="0" smtClean="0">
                <a:solidFill>
                  <a:srgbClr val="002060"/>
                </a:solidFill>
              </a:rPr>
              <a:t>transparência, assegurada a proteção das informações sigilosas e das informações pessoais.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9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785795"/>
            <a:ext cx="8001056" cy="928693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dirty="0" smtClean="0">
                <a:solidFill>
                  <a:srgbClr val="002060"/>
                </a:solidFill>
              </a:rPr>
              <a:t>Principais Regras Relacionadas ao Tema 10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00034" y="1928802"/>
            <a:ext cx="7858180" cy="471490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b="1" dirty="0" smtClean="0"/>
              <a:t>Adequar o Estatuto </a:t>
            </a:r>
            <a:r>
              <a:rPr lang="pt-BR" dirty="0" smtClean="0"/>
              <a:t>é um requisito de transparência, pois o </a:t>
            </a:r>
            <a:r>
              <a:rPr lang="pt-BR" dirty="0" smtClean="0">
                <a:solidFill>
                  <a:srgbClr val="002060"/>
                </a:solidFill>
              </a:rPr>
              <a:t>documento principal deve adequar-se à autorização para sua criação, alterando órgãos sociais, instrumentos de controle e fiscalização.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Tópicos de Discussão – órgãos sociais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857364"/>
            <a:ext cx="8215370" cy="464347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Elegibilidade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de Administração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Fiscal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Auditoria Estatutário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Composição da Diretoria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Auditoria Interna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Canal de Denúncias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Código de </a:t>
            </a:r>
            <a:r>
              <a:rPr lang="pt-BR" dirty="0">
                <a:solidFill>
                  <a:srgbClr val="002060"/>
                </a:solidFill>
              </a:rPr>
              <a:t>É</a:t>
            </a:r>
            <a:r>
              <a:rPr lang="pt-BR" dirty="0" smtClean="0">
                <a:solidFill>
                  <a:srgbClr val="002060"/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Licitações e Contratos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Código de </a:t>
            </a:r>
            <a:r>
              <a:rPr lang="pt-BR" dirty="0">
                <a:solidFill>
                  <a:srgbClr val="002060"/>
                </a:solidFill>
              </a:rPr>
              <a:t>É</a:t>
            </a:r>
            <a:r>
              <a:rPr lang="pt-BR" dirty="0" smtClean="0">
                <a:solidFill>
                  <a:srgbClr val="002060"/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Licitações e Contratos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571481"/>
            <a:ext cx="8286808" cy="278608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As inconsistências da Resolução CGPAR 23 devem ser apontadas de forma técnica e cobradas dos órgãos federais de controle, como interessados que somos.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3429000"/>
            <a:ext cx="8215370" cy="3071834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- </a:t>
            </a:r>
            <a:r>
              <a:rPr lang="pt-BR" b="1" i="1" dirty="0" smtClean="0"/>
              <a:t>Devemos mostrar que a Resolução CGPAR 23 deve ser mudada por ser ineficiente.</a:t>
            </a:r>
          </a:p>
          <a:p>
            <a:pPr algn="just"/>
            <a:endParaRPr lang="pt-BR" b="1" i="1" dirty="0">
              <a:solidFill>
                <a:srgbClr val="002060"/>
              </a:solidFill>
            </a:endParaRPr>
          </a:p>
          <a:p>
            <a:pPr algn="just"/>
            <a:r>
              <a:rPr lang="pt-BR" b="1" i="1" dirty="0" smtClean="0"/>
              <a:t>“O Tempo Não Pára...”</a:t>
            </a:r>
          </a:p>
          <a:p>
            <a:pPr algn="just"/>
            <a:r>
              <a:rPr lang="pt-BR" b="1" i="1" dirty="0" smtClean="0">
                <a:solidFill>
                  <a:srgbClr val="002060"/>
                </a:solidFill>
              </a:rPr>
              <a:t>Obrigado</a:t>
            </a:r>
            <a:endParaRPr lang="pt-BR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endParaRPr lang="pt-BR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Secretaria é um órgão do Ministério do Planejamento Desenvolvimento e Gestão e é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é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e é </a:t>
            </a:r>
            <a:r>
              <a:rPr lang="pt-BR" dirty="0"/>
              <a:t>responsável pela elaboração do Programa de Dispêndios Globais – PDG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e é </a:t>
            </a:r>
            <a:r>
              <a:rPr lang="pt-BR" dirty="0"/>
              <a:t>responsável pela elaboração do Programa de Dispêndios Globais – PDG – e da proposta do Orçamento de Investimentos – OI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2444</Words>
  <Application>Microsoft Office PowerPoint</Application>
  <PresentationFormat>Apresentação na tela (4:3)</PresentationFormat>
  <Paragraphs>190</Paragraphs>
  <Slides>56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56</vt:i4>
      </vt:variant>
    </vt:vector>
  </HeadingPairs>
  <TitlesOfParts>
    <vt:vector size="57" baseType="lpstr">
      <vt:lpstr>Tema do Office</vt:lpstr>
      <vt:lpstr>Impactos da Resolução CGPAR 23 sobre os planos de saúde das estatais federais  Palestra da UNIDASPREV </vt:lpstr>
      <vt:lpstr>Uma proposta de nova leitura estratégica sobre o acompanhamento da Governança dos planos de saúde das estatais</vt:lpstr>
      <vt:lpstr>Slide 3</vt:lpstr>
      <vt:lpstr>Slide 4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A Nova Lei das Estatais Governança e Gestão    Objetivo da Lei é o contexto do nosso debate  e a cobrança deve ser em cada entidade ligada a uma empresa estatal.  Devemos dar nova leitura aos Comitês de Usuários.</vt:lpstr>
      <vt:lpstr>Requisitos de Transparência –  Política de Divulgações</vt:lpstr>
      <vt:lpstr>Requisitos de Transparência –  Política de Divulgações</vt:lpstr>
      <vt:lpstr>Requisitos de Transparência –  Divulgação de Atividades de Interesse Coletivo</vt:lpstr>
      <vt:lpstr>Requisitos de Transparência –  Divulgação de Atividades de Interesse Coletivo</vt:lpstr>
      <vt:lpstr>Requisitos de Transparência –  Políticas de Transações com Partes Relacionadas</vt:lpstr>
      <vt:lpstr>Requisitos de Transparência –  Políticas de Transações com Partes Relacionadas</vt:lpstr>
      <vt:lpstr>Requisitos de Transparência –  Relatório Integrado ou de Sustentabilidade</vt:lpstr>
      <vt:lpstr>Requisitos de Transparência –  Relatório Integrado ou de Sustentabilidade</vt:lpstr>
      <vt:lpstr>Requisitos de Transparência –  Relatório Integrado ou de Sustentabilidade</vt:lpstr>
      <vt:lpstr>Requisitos de Transparência –  Divulgação de Informações Relevantes</vt:lpstr>
      <vt:lpstr>Requisitos de Transparência –  Divulgação de Informações Relevantes</vt:lpstr>
      <vt:lpstr>Requisitos de Transparência –  Divulgação de Informações Relevantes</vt:lpstr>
      <vt:lpstr>Principais Tópicos de Discussão – órgãos sociais</vt:lpstr>
      <vt:lpstr>Principais Tópicos de Discussão – órgãos sociais</vt:lpstr>
      <vt:lpstr>Principais Tópicos de Discussão – Documentos</vt:lpstr>
      <vt:lpstr>Principais Tópicos de Discussão – Documentos</vt:lpstr>
      <vt:lpstr>Principais Tópicos de Discussão –  </vt:lpstr>
      <vt:lpstr>Principais Tópicos de Discussão –  </vt:lpstr>
      <vt:lpstr>Slide 40</vt:lpstr>
      <vt:lpstr>Slide 41</vt:lpstr>
      <vt:lpstr>Slide 42</vt:lpstr>
      <vt:lpstr>Slide 43</vt:lpstr>
      <vt:lpstr>Slide 44</vt:lpstr>
      <vt:lpstr>Slide 45</vt:lpstr>
      <vt:lpstr>Requisitos de Transparência –  Carta Anual de Governança Corporativa</vt:lpstr>
      <vt:lpstr>Slide 47</vt:lpstr>
      <vt:lpstr>Slide 48</vt:lpstr>
      <vt:lpstr>Slide 49</vt:lpstr>
      <vt:lpstr>Slide 50</vt:lpstr>
      <vt:lpstr>Slide 51</vt:lpstr>
      <vt:lpstr>Principais Regras Relacionadas ao Tema 10</vt:lpstr>
      <vt:lpstr>Principais Tópicos de Discussão – órgãos sociais</vt:lpstr>
      <vt:lpstr>Principais Tópicos de Discussão – Documentos</vt:lpstr>
      <vt:lpstr>Principais Tópicos de Discussão – Documentos</vt:lpstr>
      <vt:lpstr>As inconsistências da Resolução CGPAR 23 devem ser apontadas de forma técnica e cobradas dos órgãos federais de controle, como interessados que somos.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62</cp:revision>
  <dcterms:created xsi:type="dcterms:W3CDTF">2018-07-21T21:47:12Z</dcterms:created>
  <dcterms:modified xsi:type="dcterms:W3CDTF">2018-07-23T12:21:30Z</dcterms:modified>
</cp:coreProperties>
</file>