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342" r:id="rId4"/>
    <p:sldId id="298" r:id="rId5"/>
    <p:sldId id="370" r:id="rId6"/>
    <p:sldId id="305" r:id="rId7"/>
    <p:sldId id="345" r:id="rId8"/>
    <p:sldId id="306" r:id="rId9"/>
    <p:sldId id="308" r:id="rId10"/>
    <p:sldId id="315" r:id="rId11"/>
    <p:sldId id="354" r:id="rId12"/>
    <p:sldId id="363" r:id="rId13"/>
    <p:sldId id="355" r:id="rId14"/>
    <p:sldId id="356" r:id="rId15"/>
    <p:sldId id="371" r:id="rId16"/>
    <p:sldId id="372" r:id="rId17"/>
    <p:sldId id="373" r:id="rId18"/>
    <p:sldId id="374" r:id="rId19"/>
    <p:sldId id="357" r:id="rId20"/>
    <p:sldId id="36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16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1C930-7361-485A-ACC0-6A73B96B70A1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A53E7-58A3-4858-8CAE-A546D1A5F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23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53E7-58A3-4858-8CAE-A546D1A5F7D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81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916DE-3BB4-450D-8DF8-6746C1AA9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DFEA31-1597-4D11-9214-659905F1E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6E2554-A15A-484F-B735-5CB1B709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BEA3-10E9-4860-93FB-8CD0A2AFAFE7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D0327D-8C25-488D-9110-E2F43854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5BB84B-F7C5-4513-8300-DAC1664D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B149-1B89-4000-BB0E-9E74F6FFF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51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535CE-C882-4FC4-B143-3C7EBCD9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CBFB0B-89EA-4AF9-B150-0B1CA489C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6724AC-5469-4875-B22A-131906DC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BEA3-10E9-4860-93FB-8CD0A2AFAFE7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1B52E4-3544-4009-B435-4A6892E2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303FDE-E71B-4A24-9895-A78C7EEA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B149-1B89-4000-BB0E-9E74F6FFF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3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7FA58B-AABB-4A3E-AA9D-F237B884B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B3D942-B299-4943-A3CC-C7443B4C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36F723-E244-4FC7-A5F9-7AFE905A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BEA3-10E9-4860-93FB-8CD0A2AFAFE7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646E0B-5354-4D66-86AE-122C0E74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82D164-4C9A-40CD-B38F-659BF6E3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B149-1B89-4000-BB0E-9E74F6FFF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94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DB426-2764-45B3-9784-16D14E6F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292C6D-D15E-44EC-87BC-2417472C6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5724B2-2067-4B97-B140-8727735F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BEA3-10E9-4860-93FB-8CD0A2AFAFE7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B0F50B-DD28-4B79-A339-F059FBAC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BA00C3-234F-428E-AE6E-1AD35041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B149-1B89-4000-BB0E-9E74F6FFF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28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62071-C3DC-48AA-9F1E-D83BC548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E49C16-187F-4602-83D3-C8A9D6E37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B77ED6-B9D5-49CA-86E2-5B0CA25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BEA3-10E9-4860-93FB-8CD0A2AFAFE7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D43E3-10C5-4048-986B-35FEA3F4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428839-FC08-4979-B270-D8810D02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B149-1B89-4000-BB0E-9E74F6FFF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47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63EE4-FF7A-4D84-8362-918E3A55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1B94A0-EF42-4421-8AA7-DE81107A0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90719C-6464-41E7-8717-7C168BE0E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3E1926-B3AA-4C77-A5D4-7A7DFE63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BEA3-10E9-4860-93FB-8CD0A2AFAFE7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9FB551-3A6B-4109-939B-2DB16624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4619E-5E4C-4708-AF79-261CEF22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B149-1B89-4000-BB0E-9E74F6FFF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04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11417-80CF-45C4-84F5-1A5B03DB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23CC26-FB45-45E0-946D-FF7600F4A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29543E-636C-4B98-A24A-3AEABCF4C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FB7DC2-80ED-4C2B-BBAF-971FD494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B44439-1410-4606-BA31-0E8CEB4B2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6FD49F-4CB3-409B-98F7-42238FB9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BEA3-10E9-4860-93FB-8CD0A2AFAFE7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E66E94-168A-4F55-B5E9-942EF8D5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E68CA3D-EA99-48AC-886E-38216486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B149-1B89-4000-BB0E-9E74F6FFF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39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DF6B9-7621-457E-A337-8FF5265C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9B7A48-F3D1-40F9-8D9A-4C2854F3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BEA3-10E9-4860-93FB-8CD0A2AFAFE7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DA9D8CF-A1D3-40C5-8E80-33319764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C475112-05BD-4C02-94B5-E1F51873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B149-1B89-4000-BB0E-9E74F6FFF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02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A0DA1D-47C7-46F7-B307-FA325A782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BEA3-10E9-4860-93FB-8CD0A2AFAFE7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21C1A6-3B5A-4DF0-B3F7-C518B323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C2BEFC-934D-4984-B7BD-1F6A0E81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B149-1B89-4000-BB0E-9E74F6FFF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36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99EA0-0B77-4591-B56D-3DD41879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026532-C2D2-46D2-9C9D-54C8A6EE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8367A5-A8A0-4DBA-8BA6-48F5720ED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A3F308-89D9-4517-B9A5-37A7E067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BEA3-10E9-4860-93FB-8CD0A2AFAFE7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8A51F6-E861-4331-BD4F-3AFDE5EA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0A57D2-B634-426C-BFFB-A0DEFE41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B149-1B89-4000-BB0E-9E74F6FFF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67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F61AE-EA8C-41F8-BD71-1B37EFB3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4A89485-0A5F-4F20-8F1E-0623FB041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8CDF82-613A-497F-8D6A-96D1E8A3E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2EB108-625C-4DB0-A6F6-74570066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BEA3-10E9-4860-93FB-8CD0A2AFAFE7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2DC792-9089-4EE8-9D5D-F663E121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F098BE-6FB4-4566-9732-5F153D4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B149-1B89-4000-BB0E-9E74F6FFF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78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AD88EB8-DC43-49F5-B936-A5D48760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2E483C-8939-493F-AF03-7DDB3CFC5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40495D-BF79-40E2-88B8-BDA2A0CC3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BEA3-10E9-4860-93FB-8CD0A2AFAFE7}" type="datetimeFigureOut">
              <a:rPr lang="pt-BR" smtClean="0"/>
              <a:t>20/07/2018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33A22F-9504-40AD-B721-8D4F68CDE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4C0451-5BC9-4278-B693-3374A138A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B149-1B89-4000-BB0E-9E74F6FFF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08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F3CF275-52A5-4F98-AF63-E54C18529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r="5891"/>
          <a:stretch/>
        </p:blipFill>
        <p:spPr>
          <a:xfrm>
            <a:off x="-6" y="10"/>
            <a:ext cx="56388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453D54-6561-4C89-92FF-A301FC6E3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0678" y="407964"/>
            <a:ext cx="6069719" cy="2448654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3600" b="1" dirty="0"/>
              <a:t>IMPACTO DA RESOLUÇÃO CGPAR 23 NAS AUTOGESTÕES DE SAÚDE DAS ESTATAIS FEDERAIS</a:t>
            </a:r>
            <a:endParaRPr lang="pt-BR" sz="36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A3FB53-C481-44CF-8D97-38897E7B3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6598" y="4001383"/>
            <a:ext cx="4806184" cy="942418"/>
          </a:xfrm>
          <a:noFill/>
        </p:spPr>
        <p:txBody>
          <a:bodyPr>
            <a:normAutofit/>
          </a:bodyPr>
          <a:lstStyle/>
          <a:p>
            <a:pPr algn="l"/>
            <a:r>
              <a:rPr lang="pt-BR" b="1" dirty="0"/>
              <a:t>Ivanilde Miranda</a:t>
            </a:r>
          </a:p>
          <a:p>
            <a:pPr algn="l"/>
            <a:r>
              <a:rPr lang="pt-BR" b="1" dirty="0"/>
              <a:t>Conselheira eleita do Saúde Caixa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75249" y="5980650"/>
            <a:ext cx="4081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Janeiro, 23 de julho de 2018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4638973-DA7B-4E3F-A3EF-D78EEF5AC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58" y="5980650"/>
            <a:ext cx="1872442" cy="8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6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E42B0B-9AB3-47E1-B487-D9F91DEDD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4364182" y="4294909"/>
            <a:ext cx="7827818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4239491" y="3008190"/>
            <a:ext cx="5997377" cy="249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Impactos das resoluções CGPAR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4225632" y="4435209"/>
            <a:ext cx="6192981" cy="5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que pode mudar com a resolução nº 23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5740D24-5A67-4ABA-A227-55440A03F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46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727775" y="582768"/>
            <a:ext cx="8716150" cy="77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Impactos das resoluções CGPAR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1C4F165-7C42-4929-B18F-2851923BA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3817" r="51822" b="78088"/>
          <a:stretch/>
        </p:blipFill>
        <p:spPr>
          <a:xfrm>
            <a:off x="3200400" y="1489577"/>
            <a:ext cx="6303818" cy="497948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679C9D9-3B7E-4657-AA37-D99ABD546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6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603013" y="402659"/>
            <a:ext cx="8716150" cy="77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>
                <a:latin typeface="Arial" panose="020B0604020202020204" pitchFamily="34" charset="0"/>
                <a:cs typeface="Arial" panose="020B0604020202020204" pitchFamily="34" charset="0"/>
              </a:rPr>
              <a:t>Impactos das resoluções CGPAR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1C4F165-7C42-4929-B18F-2851923BA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t="82511" r="51559" b="3349"/>
          <a:stretch/>
        </p:blipFill>
        <p:spPr>
          <a:xfrm>
            <a:off x="2776195" y="1394979"/>
            <a:ext cx="6947652" cy="42853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07DBF58-82D2-449C-B6C1-357E44CE9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59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E42B0B-9AB3-47E1-B487-D9F91DEDD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sp>
        <p:nvSpPr>
          <p:cNvPr id="12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603013" y="402659"/>
            <a:ext cx="8716150" cy="77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Impactos das resoluções CGPAR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46" r="6631" b="77374"/>
          <a:stretch/>
        </p:blipFill>
        <p:spPr>
          <a:xfrm>
            <a:off x="3082635" y="1482437"/>
            <a:ext cx="6421583" cy="48403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BDF54A9-EF9E-4A99-B2A1-BB19DF9ED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72688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4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603013" y="402659"/>
            <a:ext cx="8716150" cy="77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Impactos das resoluções CGPAR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23405" r="50000" b="57576"/>
          <a:stretch/>
        </p:blipFill>
        <p:spPr>
          <a:xfrm>
            <a:off x="3144980" y="1840620"/>
            <a:ext cx="5846747" cy="459239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85DCF3E-1675-4560-8DA3-4C1405020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F6041AE-8C1F-4ED6-81F6-1C59571A3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725" y="5846139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7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603013" y="402659"/>
            <a:ext cx="8716150" cy="77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Impactos das resoluções CGPAR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3" r="29031" b="6666"/>
          <a:stretch/>
        </p:blipFill>
        <p:spPr bwMode="auto">
          <a:xfrm>
            <a:off x="0" y="0"/>
            <a:ext cx="24522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405" r="4753" b="57576"/>
          <a:stretch/>
        </p:blipFill>
        <p:spPr>
          <a:xfrm>
            <a:off x="3144980" y="1922724"/>
            <a:ext cx="5846747" cy="454401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6CABEB6-CDE0-4B33-AC95-CEC7A2E99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3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603013" y="402659"/>
            <a:ext cx="8716150" cy="77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Impactos das resoluções CGPAR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5" r="50000" b="37830"/>
          <a:stretch/>
        </p:blipFill>
        <p:spPr>
          <a:xfrm>
            <a:off x="3153001" y="1759480"/>
            <a:ext cx="6268089" cy="469474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1C4F165-7C42-4929-B18F-2851923BA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019780-3B2D-48C5-8006-CAC4944DC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8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603013" y="402659"/>
            <a:ext cx="8716150" cy="77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Impactos das resoluções CGPAR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915" b="37830"/>
          <a:stretch/>
        </p:blipFill>
        <p:spPr>
          <a:xfrm>
            <a:off x="3626334" y="1609820"/>
            <a:ext cx="6091787" cy="45626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EE42B0B-9AB3-47E1-B487-D9F91DEDD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F1AC6B4-5861-4026-B43A-481B43644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34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603013" y="402659"/>
            <a:ext cx="8716150" cy="77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Impactos das resoluções CGPAR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3" r="29031" b="6666"/>
          <a:stretch/>
        </p:blipFill>
        <p:spPr bwMode="auto">
          <a:xfrm>
            <a:off x="0" y="0"/>
            <a:ext cx="24522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72" r="50000" b="16719"/>
          <a:stretch/>
        </p:blipFill>
        <p:spPr>
          <a:xfrm>
            <a:off x="3032504" y="1662546"/>
            <a:ext cx="6471714" cy="50038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4543DA0-DF1B-4604-9351-A36FEF32C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73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603013" y="402659"/>
            <a:ext cx="8716150" cy="77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Impactos das resoluções CGPAR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85DCF3E-1675-4560-8DA3-4C1405020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372" b="16719"/>
          <a:stretch/>
        </p:blipFill>
        <p:spPr>
          <a:xfrm>
            <a:off x="2947461" y="1475505"/>
            <a:ext cx="6626030" cy="51231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A4604D7-E310-470D-BB6B-A94136644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62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4000" y="2246196"/>
            <a:ext cx="5264722" cy="2498687"/>
          </a:xfrm>
        </p:spPr>
        <p:txBody>
          <a:bodyPr>
            <a:normAutofit/>
          </a:bodyPr>
          <a:lstStyle/>
          <a:p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Modelo de custeio do Saúde Caixa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3" r="29031" b="6666"/>
          <a:stretch/>
        </p:blipFill>
        <p:spPr bwMode="auto">
          <a:xfrm>
            <a:off x="0" y="0"/>
            <a:ext cx="24522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4364182" y="4294909"/>
            <a:ext cx="7827818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6C8FD93-1806-4833-BC18-9A75203A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36899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F3CF275-52A5-4F98-AF63-E54C18529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1432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453D54-6561-4C89-92FF-A301FC6E3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3907" y="1879811"/>
            <a:ext cx="2396837" cy="824350"/>
          </a:xfrm>
          <a:noFill/>
        </p:spPr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3600" b="1" i="1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CA3FB53-C481-44CF-8D97-38897E7B3C6E}"/>
              </a:ext>
            </a:extLst>
          </p:cNvPr>
          <p:cNvSpPr txBox="1">
            <a:spLocks/>
          </p:cNvSpPr>
          <p:nvPr/>
        </p:nvSpPr>
        <p:spPr>
          <a:xfrm>
            <a:off x="1584255" y="6172518"/>
            <a:ext cx="2937164" cy="4365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www.fenae.org.br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94B7130-D947-4184-9EA7-9A271EE77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53" y="4225162"/>
            <a:ext cx="2942964" cy="139100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8D80D09-2D85-485F-B472-157295BC114F}"/>
              </a:ext>
            </a:extLst>
          </p:cNvPr>
          <p:cNvSpPr/>
          <p:nvPr/>
        </p:nvSpPr>
        <p:spPr>
          <a:xfrm>
            <a:off x="7534457" y="3172274"/>
            <a:ext cx="3324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ivi@apcefsp.org.br</a:t>
            </a:r>
          </a:p>
        </p:txBody>
      </p:sp>
    </p:spTree>
    <p:extLst>
      <p:ext uri="{BB962C8B-B14F-4D97-AF65-F5344CB8AC3E}">
        <p14:creationId xmlns:p14="http://schemas.microsoft.com/office/powerpoint/2010/main" val="320438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705" y="1893204"/>
            <a:ext cx="8660731" cy="4436158"/>
          </a:xfrm>
        </p:spPr>
        <p:txBody>
          <a:bodyPr/>
          <a:lstStyle/>
          <a:p>
            <a:pPr algn="l"/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empregados da Caixa </a:t>
            </a:r>
            <a:r>
              <a:rPr lang="pt-BR" alt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possuem</a:t>
            </a: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plano de Saúde fornecido pela empresa desde o início dos anos 1960, passando por diversas transformações ao longo dos anos, mas sempre com a empregadora arcando com a maior parte dos custos, os empregados apenas pagavam coparticipação quando eles ou algum de seus dependentes utilizavam os serviços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727705" y="610480"/>
            <a:ext cx="5264722" cy="77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>
                <a:latin typeface="Arial" panose="020B0604020202020204" pitchFamily="34" charset="0"/>
                <a:cs typeface="Arial" panose="020B0604020202020204" pitchFamily="34" charset="0"/>
              </a:rPr>
              <a:t>Modelo negociado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85DCF3E-1675-4560-8DA3-4C1405020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0B6395E-C800-40FB-91E7-DC725E60B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22638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2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706" y="1893204"/>
            <a:ext cx="7801750" cy="4436158"/>
          </a:xfrm>
        </p:spPr>
        <p:txBody>
          <a:bodyPr>
            <a:normAutofit/>
          </a:bodyPr>
          <a:lstStyle/>
          <a:p>
            <a:pPr algn="l"/>
            <a:r>
              <a:rPr lang="pt-BR" altLang="pt-BR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os governos de FHC, como parte da política de privatizações, a Caixa passa a atacar os direitos de seus empregados, como forma de enxugar despesas. Um dos principais alvos é justamente o plano de saúde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727705" y="610480"/>
            <a:ext cx="5264722" cy="77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>
                <a:latin typeface="Arial" panose="020B0604020202020204" pitchFamily="34" charset="0"/>
                <a:cs typeface="Arial" panose="020B0604020202020204" pitchFamily="34" charset="0"/>
              </a:rPr>
              <a:t>Modelo negociado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1C4F165-7C42-4929-B18F-2851923BA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8F4354B-91F2-404B-A327-16F8D4053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5DCF3E-1675-4560-8DA3-4C1405020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945" y="124691"/>
            <a:ext cx="2468438" cy="6858000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707" y="1710931"/>
            <a:ext cx="8591458" cy="4436158"/>
          </a:xfrm>
        </p:spPr>
        <p:txBody>
          <a:bodyPr>
            <a:normAutofit/>
          </a:bodyPr>
          <a:lstStyle/>
          <a:p>
            <a:pPr algn="l"/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1998 os ataques se intensificam com a elevação para 50% aos novos empregados, culminando com a implantação unilateral, em 2002, de um novo modelo, com a cobrança de mensalidade e perspectiva de transferência gradual dos custos aos trabalhadores. Naquela época os canais de interlocução entre a direção da empresa e os sindicatos estavam totalmente rompidos</a:t>
            </a:r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727705" y="610480"/>
            <a:ext cx="5264722" cy="77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Modelo negociado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EE42B0B-9AB3-47E1-B487-D9F91DEDD0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D9CFAC8-0718-4F14-B91E-43984D9F2C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49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706" y="1724785"/>
            <a:ext cx="8078840" cy="443615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pt-BR" alt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Em 2003, com a eleição de Lula, houve a retomada da mesa de negociação entre a Contraf/CUT e a Caixa, sendo formado um grupo de trabalho paritário, que debateu mudanças no plano, culminando com a implantação do atual modelo de custeio e gestão do Saúde Caixa, sustentável e inclusivo</a:t>
            </a:r>
          </a:p>
          <a:p>
            <a:pPr algn="l">
              <a:lnSpc>
                <a:spcPct val="100000"/>
              </a:lnSpc>
              <a:defRPr/>
            </a:pPr>
            <a:endParaRPr lang="pt-BR" altLang="pt-BR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727705" y="610480"/>
            <a:ext cx="5264722" cy="77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>
                <a:latin typeface="Arial" panose="020B0604020202020204" pitchFamily="34" charset="0"/>
                <a:cs typeface="Arial" panose="020B0604020202020204" pitchFamily="34" charset="0"/>
              </a:rPr>
              <a:t>Modelo negociado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85DCF3E-1675-4560-8DA3-4C1405020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BFA8612-199B-40B9-92E6-9E97FB86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77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1560" y="1947743"/>
            <a:ext cx="9251851" cy="443615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Princípios negociados: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sustentabilidade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socialização dos custos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pacto de gerações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discriminação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participação na gestão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pt-BR" alt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727705" y="610480"/>
            <a:ext cx="5264722" cy="77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Modelo negociado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1C4F165-7C42-4929-B18F-2851923BA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2F2E227-4209-4EB4-B85C-2B99D4B84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0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7039" y="1503117"/>
            <a:ext cx="9251851" cy="4436158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Principais itens negociados</a:t>
            </a:r>
            <a:r>
              <a:rPr lang="pt-BR" altLang="pt-BR" sz="3200" dirty="0">
                <a:solidFill>
                  <a:srgbClr val="C00000"/>
                </a:solidFill>
              </a:rPr>
              <a:t>*</a:t>
            </a: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criação de fundo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participação </a:t>
            </a:r>
            <a:r>
              <a:rPr lang="pt-BR" altLang="pt-BR" sz="3200" dirty="0"/>
              <a:t>da Caixa de </a:t>
            </a:r>
            <a:r>
              <a:rPr lang="pt-BR" altLang="pt-BR" sz="3200" b="1" dirty="0"/>
              <a:t>70%</a:t>
            </a:r>
            <a:r>
              <a:rPr lang="pt-BR" altLang="pt-BR" sz="3200" dirty="0"/>
              <a:t> das despesas assistenciais  e </a:t>
            </a:r>
            <a:r>
              <a:rPr lang="pt-BR" altLang="pt-BR" sz="3200" b="1" dirty="0"/>
              <a:t>100%</a:t>
            </a:r>
            <a:r>
              <a:rPr lang="pt-BR" altLang="pt-BR" sz="3200" dirty="0"/>
              <a:t> da despesas não assistenciais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pt-BR" altLang="pt-BR" sz="3200" dirty="0"/>
              <a:t>mensalidade: </a:t>
            </a:r>
            <a:r>
              <a:rPr lang="pt-BR" altLang="pt-BR" sz="3200" b="1" dirty="0"/>
              <a:t>2% </a:t>
            </a:r>
            <a:r>
              <a:rPr lang="pt-BR" altLang="pt-BR" sz="3200" dirty="0"/>
              <a:t>da RB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pt-BR" altLang="pt-BR" sz="3200" dirty="0"/>
              <a:t>coparticipação de </a:t>
            </a:r>
            <a:r>
              <a:rPr lang="pt-BR" altLang="pt-BR" sz="3200" b="1" dirty="0"/>
              <a:t>20%</a:t>
            </a:r>
            <a:r>
              <a:rPr lang="pt-BR" altLang="pt-BR" sz="3200" dirty="0"/>
              <a:t> com teto anual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  <a:defRPr/>
            </a:pPr>
            <a:r>
              <a:rPr lang="pt-BR" altLang="pt-BR" sz="3200" dirty="0"/>
              <a:t>Conselho de Usuários (consultivo)</a:t>
            </a:r>
          </a:p>
          <a:p>
            <a:pPr lvl="1" algn="l">
              <a:defRPr/>
            </a:pPr>
            <a:endParaRPr lang="pt-BR" alt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r">
              <a:defRPr/>
            </a:pPr>
            <a:r>
              <a:rPr lang="pt-BR" altLang="pt-BR" b="1" dirty="0">
                <a:solidFill>
                  <a:srgbClr val="C00000"/>
                </a:solidFill>
              </a:rPr>
              <a:t>*todo o detalhamento do plano passou a constar no ACT</a:t>
            </a:r>
          </a:p>
          <a:p>
            <a:pPr algn="l">
              <a:lnSpc>
                <a:spcPct val="100000"/>
              </a:lnSpc>
              <a:defRPr/>
            </a:pPr>
            <a:endParaRPr lang="pt-BR" altLang="pt-BR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727705" y="610480"/>
            <a:ext cx="5264722" cy="77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Modelo negociado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3" r="29031" b="6666"/>
          <a:stretch/>
        </p:blipFill>
        <p:spPr bwMode="auto">
          <a:xfrm>
            <a:off x="0" y="0"/>
            <a:ext cx="24522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D068C8D-7FA0-472B-83AE-3DAE7EF5B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24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5DCF3E-1675-4560-8DA3-4C1405020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438" cy="6858000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1619" y="2954215"/>
            <a:ext cx="9251851" cy="2846510"/>
          </a:xfrm>
        </p:spPr>
        <p:txBody>
          <a:bodyPr>
            <a:normAutofit/>
          </a:bodyPr>
          <a:lstStyle/>
          <a:p>
            <a:pPr>
              <a:defRPr/>
            </a:pPr>
            <a:endParaRPr lang="pt-BR" altLang="pt-BR" sz="3200" b="1" dirty="0">
              <a:solidFill>
                <a:srgbClr val="FF0000"/>
              </a:solidFill>
            </a:endParaRPr>
          </a:p>
          <a:p>
            <a:pPr algn="l">
              <a:lnSpc>
                <a:spcPct val="100000"/>
              </a:lnSpc>
              <a:defRPr/>
            </a:pPr>
            <a:endParaRPr lang="pt-BR" altLang="pt-BR" sz="2200" b="1" dirty="0">
              <a:solidFill>
                <a:srgbClr val="FF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82F69-A896-4F0A-A1C4-F6D0BDF6F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41600" r="24013" b="40200"/>
          <a:stretch/>
        </p:blipFill>
        <p:spPr>
          <a:xfrm>
            <a:off x="2883659" y="3193366"/>
            <a:ext cx="8867770" cy="227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99A23EF-0A20-492F-B127-0D046B994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06" t="77228" r="25357" b="11544"/>
          <a:stretch/>
        </p:blipFill>
        <p:spPr>
          <a:xfrm>
            <a:off x="4059263" y="1610504"/>
            <a:ext cx="6408712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ítulo 5">
            <a:extLst>
              <a:ext uri="{FF2B5EF4-FFF2-40B4-BE49-F238E27FC236}">
                <a16:creationId xmlns:a16="http://schemas.microsoft.com/office/drawing/2014/main" id="{1E5FA003-F0AA-4B1D-B13F-79319093534B}"/>
              </a:ext>
            </a:extLst>
          </p:cNvPr>
          <p:cNvSpPr txBox="1">
            <a:spLocks/>
          </p:cNvSpPr>
          <p:nvPr/>
        </p:nvSpPr>
        <p:spPr>
          <a:xfrm>
            <a:off x="2727705" y="610480"/>
            <a:ext cx="5264722" cy="77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Modelo negociado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C8BD50D-75C2-4046-B0EF-4838E95E0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38" y="5844553"/>
            <a:ext cx="2144162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0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398</Words>
  <Application>Microsoft Office PowerPoint</Application>
  <PresentationFormat>Widescreen</PresentationFormat>
  <Paragraphs>46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IMPACTO DA RESOLUÇÃO CGPAR 23 NAS AUTOGESTÕES DE SAÚDE DAS ESTATAIS FEDERAIS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Anderson Gabriel</dc:creator>
  <cp:lastModifiedBy>Anderson Gabriel</cp:lastModifiedBy>
  <cp:revision>134</cp:revision>
  <dcterms:created xsi:type="dcterms:W3CDTF">2018-06-08T18:10:52Z</dcterms:created>
  <dcterms:modified xsi:type="dcterms:W3CDTF">2018-07-20T22:01:25Z</dcterms:modified>
</cp:coreProperties>
</file>