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notesMasterIdLst>
    <p:notesMasterId r:id="rId15"/>
  </p:notesMasterIdLst>
  <p:sldIdLst>
    <p:sldId id="256" r:id="rId2"/>
    <p:sldId id="257" r:id="rId3"/>
    <p:sldId id="266" r:id="rId4"/>
    <p:sldId id="267" r:id="rId5"/>
    <p:sldId id="275" r:id="rId6"/>
    <p:sldId id="276" r:id="rId7"/>
    <p:sldId id="277" r:id="rId8"/>
    <p:sldId id="268" r:id="rId9"/>
    <p:sldId id="269" r:id="rId10"/>
    <p:sldId id="270" r:id="rId11"/>
    <p:sldId id="271" r:id="rId12"/>
    <p:sldId id="272" r:id="rId13"/>
    <p:sldId id="273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76" autoAdjust="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iago\Downloads\Custos%20do%20PAS%20(1)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s\Desktop\Fotos%20importantes\Diva\Documents\Diva\Grupo%20PAS%202018\Custos%20do%20PA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/>
          <a:lstStyle/>
          <a:p>
            <a:pPr>
              <a:defRPr/>
            </a:pPr>
            <a:r>
              <a:rPr lang="pt-BR"/>
              <a:t>Variação</a:t>
            </a:r>
            <a:r>
              <a:rPr lang="pt-BR" baseline="0"/>
              <a:t> anual </a:t>
            </a:r>
            <a:endParaRPr lang="pt-BR"/>
          </a:p>
        </c:rich>
      </c:tx>
      <c:layout/>
    </c:title>
    <c:plotArea>
      <c:layout>
        <c:manualLayout>
          <c:layoutTarget val="inner"/>
          <c:xMode val="edge"/>
          <c:yMode val="edge"/>
          <c:x val="9.1614446308427383E-2"/>
          <c:y val="1.5827514438952698E-2"/>
          <c:w val="0.87669985515340909"/>
          <c:h val="0.88760373847079965"/>
        </c:manualLayout>
      </c:layout>
      <c:lineChart>
        <c:grouping val="standard"/>
        <c:ser>
          <c:idx val="0"/>
          <c:order val="0"/>
          <c:tx>
            <c:v>Despesas PAS</c:v>
          </c:tx>
          <c:dLbls>
            <c:dLbl>
              <c:idx val="0"/>
              <c:layout>
                <c:manualLayout>
                  <c:x val="-2.9567053854276687E-2"/>
                  <c:y val="-2.328042328042329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showVal val="1"/>
          </c:dLbls>
          <c:cat>
            <c:numRef>
              <c:f>CUSTOS!$A$5:$A$8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CUSTOS!$N$5:$N$8</c:f>
              <c:numCache>
                <c:formatCode>0.0%</c:formatCode>
                <c:ptCount val="4"/>
                <c:pt idx="0">
                  <c:v>0.16287228820517075</c:v>
                </c:pt>
                <c:pt idx="1">
                  <c:v>0.2383330672327999</c:v>
                </c:pt>
                <c:pt idx="2">
                  <c:v>0.17078794580554066</c:v>
                </c:pt>
                <c:pt idx="3">
                  <c:v>6.5093388741546175E-3</c:v>
                </c:pt>
              </c:numCache>
            </c:numRef>
          </c:val>
        </c:ser>
        <c:ser>
          <c:idx val="1"/>
          <c:order val="1"/>
          <c:tx>
            <c:v>IPCA</c:v>
          </c:tx>
          <c:dLbls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showVal val="1"/>
          </c:dLbls>
          <c:cat>
            <c:numRef>
              <c:f>CUSTOS!$A$5:$A$8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CUSTOS!$O$5:$O$8</c:f>
              <c:numCache>
                <c:formatCode>0.0%</c:formatCode>
                <c:ptCount val="4"/>
                <c:pt idx="0">
                  <c:v>6.40747079590816E-2</c:v>
                </c:pt>
                <c:pt idx="1">
                  <c:v>0.10673028133975064</c:v>
                </c:pt>
                <c:pt idx="2">
                  <c:v>6.2879882132213863E-2</c:v>
                </c:pt>
                <c:pt idx="3">
                  <c:v>2.947421320434708E-2</c:v>
                </c:pt>
              </c:numCache>
            </c:numRef>
          </c:val>
        </c:ser>
        <c:ser>
          <c:idx val="2"/>
          <c:order val="2"/>
          <c:tx>
            <c:v>VCMH</c:v>
          </c:tx>
          <c:dLbls>
            <c:dLbl>
              <c:idx val="0"/>
              <c:layout>
                <c:manualLayout>
                  <c:x val="2.8159098908834661E-3"/>
                  <c:y val="1.4814814814814815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showVal val="1"/>
          </c:dLbls>
          <c:cat>
            <c:numRef>
              <c:f>CUSTOS!$A$5:$A$8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CUSTOS!$P$5:$P$8</c:f>
              <c:numCache>
                <c:formatCode>0.0%</c:formatCode>
                <c:ptCount val="4"/>
                <c:pt idx="0">
                  <c:v>0.15800000000000006</c:v>
                </c:pt>
                <c:pt idx="1">
                  <c:v>0.19300000000000006</c:v>
                </c:pt>
                <c:pt idx="2">
                  <c:v>0.20400000000000001</c:v>
                </c:pt>
                <c:pt idx="3">
                  <c:v>0.18500000000000014</c:v>
                </c:pt>
              </c:numCache>
            </c:numRef>
          </c:val>
        </c:ser>
        <c:marker val="1"/>
        <c:axId val="93759744"/>
        <c:axId val="93765632"/>
      </c:lineChart>
      <c:catAx>
        <c:axId val="9375974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b="1"/>
            </a:pPr>
            <a:endParaRPr lang="pt-BR"/>
          </a:p>
        </c:txPr>
        <c:crossAx val="93765632"/>
        <c:crosses val="autoZero"/>
        <c:auto val="1"/>
        <c:lblAlgn val="ctr"/>
        <c:lblOffset val="100"/>
      </c:catAx>
      <c:valAx>
        <c:axId val="93765632"/>
        <c:scaling>
          <c:orientation val="minMax"/>
        </c:scaling>
        <c:axPos val="l"/>
        <c:majorGridlines/>
        <c:numFmt formatCode="0.0%" sourceLinked="1"/>
        <c:majorTickMark val="none"/>
        <c:tickLblPos val="nextTo"/>
        <c:txPr>
          <a:bodyPr/>
          <a:lstStyle/>
          <a:p>
            <a:pPr>
              <a:defRPr b="1"/>
            </a:pPr>
            <a:endParaRPr lang="pt-BR"/>
          </a:p>
        </c:txPr>
        <c:crossAx val="937597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3230470569127786"/>
          <c:y val="0.13301789438175959"/>
          <c:w val="0.15329822239752638"/>
          <c:h val="0.15903844595281663"/>
        </c:manualLayout>
      </c:layout>
      <c:txPr>
        <a:bodyPr/>
        <a:lstStyle/>
        <a:p>
          <a:pPr>
            <a:defRPr sz="1200"/>
          </a:pPr>
          <a:endParaRPr lang="pt-BR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/>
          <a:lstStyle/>
          <a:p>
            <a:pPr>
              <a:defRPr/>
            </a:pPr>
            <a:r>
              <a:rPr lang="pt-BR" dirty="0"/>
              <a:t>Variação</a:t>
            </a:r>
            <a:r>
              <a:rPr lang="pt-BR" baseline="0" dirty="0"/>
              <a:t> acumulada </a:t>
            </a:r>
            <a:r>
              <a:rPr lang="pt-BR" baseline="0" dirty="0" smtClean="0"/>
              <a:t> despesas PAS, a </a:t>
            </a:r>
            <a:r>
              <a:rPr lang="pt-BR" baseline="0" dirty="0"/>
              <a:t>partir de 2014 </a:t>
            </a:r>
            <a:endParaRPr lang="pt-BR" dirty="0"/>
          </a:p>
        </c:rich>
      </c:tx>
      <c:layout>
        <c:manualLayout>
          <c:xMode val="edge"/>
          <c:yMode val="edge"/>
          <c:x val="0.17417420194151317"/>
          <c:y val="0"/>
        </c:manualLayout>
      </c:layout>
    </c:title>
    <c:plotArea>
      <c:layout>
        <c:manualLayout>
          <c:layoutTarget val="inner"/>
          <c:xMode val="edge"/>
          <c:yMode val="edge"/>
          <c:x val="7.681799876366642E-2"/>
          <c:y val="8.8931051704107575E-2"/>
          <c:w val="0.87669985515340842"/>
          <c:h val="0.88760373847079965"/>
        </c:manualLayout>
      </c:layout>
      <c:lineChart>
        <c:grouping val="standard"/>
        <c:ser>
          <c:idx val="0"/>
          <c:order val="0"/>
          <c:tx>
            <c:v>Nominal</c:v>
          </c:tx>
          <c:dLbls>
            <c:txPr>
              <a:bodyPr/>
              <a:lstStyle/>
              <a:p>
                <a:pPr>
                  <a:defRPr sz="1400" b="1"/>
                </a:pPr>
                <a:endParaRPr lang="pt-BR"/>
              </a:p>
            </c:txPr>
            <c:showVal val="1"/>
          </c:dLbls>
          <c:cat>
            <c:numRef>
              <c:f>CUSTOS!$A$6:$A$8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CUSTOS!$J$6:$J$8</c:f>
              <c:numCache>
                <c:formatCode>0.0%</c:formatCode>
                <c:ptCount val="3"/>
                <c:pt idx="0">
                  <c:v>0.2383330672327999</c:v>
                </c:pt>
                <c:pt idx="1">
                  <c:v>0.44982542800856412</c:v>
                </c:pt>
                <c:pt idx="2">
                  <c:v>0.45926283302783832</c:v>
                </c:pt>
              </c:numCache>
            </c:numRef>
          </c:val>
        </c:ser>
        <c:ser>
          <c:idx val="1"/>
          <c:order val="1"/>
          <c:tx>
            <c:v>Real IPCA</c:v>
          </c:tx>
          <c:dLbls>
            <c:txPr>
              <a:bodyPr/>
              <a:lstStyle/>
              <a:p>
                <a:pPr>
                  <a:defRPr sz="1400" b="1"/>
                </a:pPr>
                <a:endParaRPr lang="pt-BR"/>
              </a:p>
            </c:txPr>
            <c:showVal val="1"/>
          </c:dLbls>
          <c:cat>
            <c:numRef>
              <c:f>CUSTOS!$A$6:$A$8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CUSTOS!$K$6:$K$8</c:f>
              <c:numCache>
                <c:formatCode>0.0%</c:formatCode>
                <c:ptCount val="3"/>
                <c:pt idx="0">
                  <c:v>0.11891134462656767</c:v>
                </c:pt>
                <c:pt idx="1">
                  <c:v>0.23250795949386471</c:v>
                </c:pt>
                <c:pt idx="2">
                  <c:v>0.20501393386631842</c:v>
                </c:pt>
              </c:numCache>
            </c:numRef>
          </c:val>
        </c:ser>
        <c:ser>
          <c:idx val="2"/>
          <c:order val="2"/>
          <c:tx>
            <c:v>Real VCMH</c:v>
          </c:tx>
          <c:dLbls>
            <c:txPr>
              <a:bodyPr/>
              <a:lstStyle/>
              <a:p>
                <a:pPr>
                  <a:defRPr sz="1400" b="1"/>
                </a:pPr>
                <a:endParaRPr lang="pt-BR"/>
              </a:p>
            </c:txPr>
            <c:showVal val="1"/>
          </c:dLbls>
          <c:cat>
            <c:numRef>
              <c:f>CUSTOS!$A$6:$A$8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CUSTOS!$L$6:$L$8</c:f>
              <c:numCache>
                <c:formatCode>0.0%</c:formatCode>
                <c:ptCount val="3"/>
                <c:pt idx="0">
                  <c:v>3.7999218133109719E-2</c:v>
                </c:pt>
                <c:pt idx="1">
                  <c:v>9.3662561011800347E-3</c:v>
                </c:pt>
                <c:pt idx="2">
                  <c:v>-0.14266956699554487</c:v>
                </c:pt>
              </c:numCache>
            </c:numRef>
          </c:val>
        </c:ser>
        <c:marker val="1"/>
        <c:axId val="43628800"/>
        <c:axId val="75995392"/>
      </c:lineChart>
      <c:catAx>
        <c:axId val="4362880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b="1"/>
            </a:pPr>
            <a:endParaRPr lang="pt-BR"/>
          </a:p>
        </c:txPr>
        <c:crossAx val="75995392"/>
        <c:crosses val="autoZero"/>
        <c:auto val="1"/>
        <c:lblAlgn val="ctr"/>
        <c:lblOffset val="100"/>
      </c:catAx>
      <c:valAx>
        <c:axId val="75995392"/>
        <c:scaling>
          <c:orientation val="minMax"/>
        </c:scaling>
        <c:axPos val="l"/>
        <c:majorGridlines/>
        <c:numFmt formatCode="0.0%" sourceLinked="1"/>
        <c:majorTickMark val="none"/>
        <c:tickLblPos val="nextTo"/>
        <c:txPr>
          <a:bodyPr/>
          <a:lstStyle/>
          <a:p>
            <a:pPr>
              <a:defRPr b="1"/>
            </a:pPr>
            <a:endParaRPr lang="pt-BR"/>
          </a:p>
        </c:txPr>
        <c:crossAx val="436288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3777166479809827"/>
          <c:y val="0.12552143117108544"/>
          <c:w val="0.15329822239752633"/>
          <c:h val="0.15903844595281658"/>
        </c:manualLayout>
      </c:layout>
      <c:txPr>
        <a:bodyPr/>
        <a:lstStyle/>
        <a:p>
          <a:pPr>
            <a:defRPr sz="1400"/>
          </a:pPr>
          <a:endParaRPr lang="pt-BR"/>
        </a:p>
      </c:txPr>
    </c:legend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7BCC5-3868-43D3-87D3-625D1C36F793}" type="datetimeFigureOut">
              <a:rPr lang="pt-BR" smtClean="0"/>
              <a:t>22/07/2018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ED9F6E-865A-4FFE-88DB-35CCEC22DDEF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0873-4FFF-42E5-9BDD-48EA1B89B068}" type="datetimeFigureOut">
              <a:rPr lang="pt-BR" smtClean="0"/>
              <a:pPr/>
              <a:t>22/07/2018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CCE2-B8AF-4C16-9599-D6B3924F45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456307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0873-4FFF-42E5-9BDD-48EA1B89B068}" type="datetimeFigureOut">
              <a:rPr lang="pt-BR" smtClean="0"/>
              <a:pPr/>
              <a:t>22/07/2018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CCE2-B8AF-4C16-9599-D6B3924F45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062336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0873-4FFF-42E5-9BDD-48EA1B89B068}" type="datetimeFigureOut">
              <a:rPr lang="pt-BR" smtClean="0"/>
              <a:pPr/>
              <a:t>22/07/2018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CCE2-B8AF-4C16-9599-D6B3924F45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361454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0873-4FFF-42E5-9BDD-48EA1B89B068}" type="datetimeFigureOut">
              <a:rPr lang="pt-BR" smtClean="0"/>
              <a:pPr/>
              <a:t>22/07/2018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CCE2-B8AF-4C16-9599-D6B3924F45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429643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0873-4FFF-42E5-9BDD-48EA1B89B068}" type="datetimeFigureOut">
              <a:rPr lang="pt-BR" smtClean="0"/>
              <a:pPr/>
              <a:t>22/07/2018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CCE2-B8AF-4C16-9599-D6B3924F45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570544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0873-4FFF-42E5-9BDD-48EA1B89B068}" type="datetimeFigureOut">
              <a:rPr lang="pt-BR" smtClean="0"/>
              <a:pPr/>
              <a:t>22/07/2018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CCE2-B8AF-4C16-9599-D6B3924F45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325383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0873-4FFF-42E5-9BDD-48EA1B89B068}" type="datetimeFigureOut">
              <a:rPr lang="pt-BR" smtClean="0"/>
              <a:pPr/>
              <a:t>22/07/2018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CCE2-B8AF-4C16-9599-D6B3924F45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514098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0873-4FFF-42E5-9BDD-48EA1B89B068}" type="datetimeFigureOut">
              <a:rPr lang="pt-BR" smtClean="0"/>
              <a:pPr/>
              <a:t>22/07/2018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CCE2-B8AF-4C16-9599-D6B3924F45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729857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0873-4FFF-42E5-9BDD-48EA1B89B068}" type="datetimeFigureOut">
              <a:rPr lang="pt-BR" smtClean="0"/>
              <a:pPr/>
              <a:t>22/07/2018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CCE2-B8AF-4C16-9599-D6B3924F45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783920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0873-4FFF-42E5-9BDD-48EA1B89B068}" type="datetimeFigureOut">
              <a:rPr lang="pt-BR" smtClean="0"/>
              <a:pPr/>
              <a:t>22/07/2018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CCE2-B8AF-4C16-9599-D6B3924F45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57561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0873-4FFF-42E5-9BDD-48EA1B89B068}" type="datetimeFigureOut">
              <a:rPr lang="pt-BR" smtClean="0"/>
              <a:pPr/>
              <a:t>22/07/2018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CCE2-B8AF-4C16-9599-D6B3924F45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576670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F0873-4FFF-42E5-9BDD-48EA1B89B068}" type="datetimeFigureOut">
              <a:rPr lang="pt-BR" smtClean="0"/>
              <a:pPr/>
              <a:t>22/07/2018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9CCE2-B8AF-4C16-9599-D6B3924F45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40796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0"/>
            <a:ext cx="2555776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3923928" y="3714752"/>
            <a:ext cx="5220072" cy="4571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Picture" descr="conjunt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6126117"/>
            <a:ext cx="4936909" cy="463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/>
          <p:nvPr/>
        </p:nvSpPr>
        <p:spPr>
          <a:xfrm>
            <a:off x="3923928" y="1484784"/>
            <a:ext cx="48245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latin typeface="Arial" pitchFamily="34" charset="0"/>
                <a:cs typeface="Arial" pitchFamily="34" charset="0"/>
              </a:rPr>
              <a:t>O impacto da Resolução CGPAR 23 nos Planos de Saúde das Estatais Federais</a:t>
            </a:r>
          </a:p>
          <a:p>
            <a:r>
              <a:rPr lang="pt-BR" sz="2800" b="1" dirty="0" smtClean="0">
                <a:latin typeface="Arial" pitchFamily="34" charset="0"/>
                <a:cs typeface="Arial" pitchFamily="34" charset="0"/>
              </a:rPr>
              <a:t>23 de julho de 2018</a:t>
            </a:r>
            <a:endParaRPr lang="pt-BR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235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0"/>
            <a:ext cx="1214414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Picture" descr="conjunt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6126117"/>
            <a:ext cx="4936909" cy="463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/>
          <p:nvPr/>
        </p:nvSpPr>
        <p:spPr>
          <a:xfrm>
            <a:off x="1643042" y="214290"/>
            <a:ext cx="6858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 smtClean="0">
                <a:latin typeface="Arial" pitchFamily="34" charset="0"/>
                <a:cs typeface="Arial" pitchFamily="34" charset="0"/>
              </a:rPr>
              <a:t>BNDES – Mantenedor -&gt; Patrocinador</a:t>
            </a:r>
            <a:endParaRPr lang="pt-B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>
          <a:xfrm>
            <a:off x="1714480" y="1142984"/>
            <a:ext cx="6972320" cy="4625989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2000" dirty="0" smtClean="0"/>
              <a:t>Substituição do termo de garantia pela constituição de garantias financeiras até 2022 ( RN. 137 – art. 5º)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Necessidade de avaliação atuarial do plano para cálculo das garantias financeiras mínimas e exposição ao risco atuarial e decorrente do pós emprego 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Necessidade de estudo de outros planos para viabilizar a oferta de plano contributivo a novos empregados e de planos com preços mais competitivos com o mercado de saúde suplementar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FAPES comercializando planos para outros beneficiários (RN. 137 – art.2º - </a:t>
            </a:r>
            <a:r>
              <a:rPr lang="pt-BR" sz="2000" dirty="0" err="1" smtClean="0"/>
              <a:t>inc.II</a:t>
            </a:r>
            <a:r>
              <a:rPr lang="pt-BR" sz="2000" dirty="0" smtClean="0"/>
              <a:t>- i, j 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89235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0"/>
            <a:ext cx="1071538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Picture" descr="conjunt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6126117"/>
            <a:ext cx="4936909" cy="463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/>
          <p:nvPr/>
        </p:nvSpPr>
        <p:spPr>
          <a:xfrm>
            <a:off x="1643042" y="214290"/>
            <a:ext cx="6858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 smtClean="0">
                <a:latin typeface="Arial" pitchFamily="34" charset="0"/>
                <a:cs typeface="Arial" pitchFamily="34" charset="0"/>
              </a:rPr>
              <a:t>FAPES – 20 Mil  beneficiários</a:t>
            </a:r>
            <a:endParaRPr lang="pt-B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>
          <a:xfrm>
            <a:off x="1428728" y="785794"/>
            <a:ext cx="7429552" cy="521497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pt-BR" sz="1600" dirty="0" smtClean="0"/>
              <a:t>Art. 2º da RN. 137 de 2006, alterada pelas RN.148, de 2007; RN 272, de 2011 e RN 355, de 2014</a:t>
            </a:r>
          </a:p>
          <a:p>
            <a:pPr algn="just">
              <a:buNone/>
            </a:pPr>
            <a:r>
              <a:rPr lang="pt-BR" sz="1600" dirty="0" smtClean="0"/>
              <a:t>Art. 2º – (...) Define-se como operadora de planos privados de assistência à saúde na modalidade autogestão: (...)</a:t>
            </a:r>
          </a:p>
          <a:p>
            <a:pPr algn="just">
              <a:buNone/>
            </a:pPr>
            <a:r>
              <a:rPr lang="pt-BR" sz="1600" dirty="0" smtClean="0"/>
              <a:t>II – a pessoa jurídica de direito privado de fins não econômicos que, vinculada à entidade pública ou privada patrocinadora, instituidora ou mantenedora, opera plano privado de assistência à saúde exclusivamente aos seguintes beneficiários: (...)</a:t>
            </a:r>
          </a:p>
          <a:p>
            <a:pPr algn="just">
              <a:buNone/>
            </a:pPr>
            <a:r>
              <a:rPr lang="pt-BR" sz="1600" dirty="0" smtClean="0"/>
              <a:t>a) empregados e servidores públicos ativos da entidade pública patrocinadora;</a:t>
            </a:r>
          </a:p>
          <a:p>
            <a:pPr algn="just">
              <a:buNone/>
            </a:pPr>
            <a:r>
              <a:rPr lang="pt-BR" sz="1600" dirty="0" smtClean="0"/>
              <a:t>h) aposentados que tenham sido vinculados anteriormente à própria entidade de autogestão ou a sua entidade patrocinadora ou mantenedora; </a:t>
            </a:r>
          </a:p>
          <a:p>
            <a:pPr algn="just">
              <a:buNone/>
            </a:pPr>
            <a:r>
              <a:rPr lang="pt-BR" sz="1600" dirty="0" smtClean="0"/>
              <a:t>i)   pensionistas dos beneficiários descritos nas alíneas anteriores;</a:t>
            </a:r>
          </a:p>
          <a:p>
            <a:pPr algn="just">
              <a:buNone/>
            </a:pPr>
            <a:r>
              <a:rPr lang="pt-BR" sz="1600" dirty="0" smtClean="0"/>
              <a:t> j) grupo familiar até o quarto grau de parentesco consangüíneo, até o segundo grau de parentesco por afinidade, criança ou adolescente sob guarda ou tutela, curatelado, cônjuge ou companheiro dos beneficiários descritos nas alíneas anteriores;</a:t>
            </a:r>
          </a:p>
          <a:p>
            <a:pPr algn="just">
              <a:buNone/>
            </a:pPr>
            <a:r>
              <a:rPr lang="pt-BR" sz="1600" b="1" dirty="0" smtClean="0"/>
              <a:t>O plano poderá ser ofertado aos pais, filhos, avós, irmãos, tios e primos, bem como ao sogro, sogra, genro, nora e cunhados.</a:t>
            </a:r>
            <a:endParaRPr lang="pt-BR" sz="16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pt-BR" sz="1600" b="1" dirty="0" smtClean="0">
                <a:solidFill>
                  <a:srgbClr val="FF0000"/>
                </a:solidFill>
              </a:rPr>
              <a:t>Recomendação do plano a amigos e familiares –</a:t>
            </a:r>
            <a:r>
              <a:rPr lang="pt-BR" sz="1600" dirty="0" smtClean="0">
                <a:solidFill>
                  <a:srgbClr val="FF0000"/>
                </a:solidFill>
              </a:rPr>
              <a:t> </a:t>
            </a:r>
            <a:r>
              <a:rPr lang="pt-BR" sz="1600" b="1" dirty="0" smtClean="0">
                <a:solidFill>
                  <a:srgbClr val="FF0000"/>
                </a:solidFill>
              </a:rPr>
              <a:t>97%</a:t>
            </a:r>
            <a:r>
              <a:rPr lang="pt-BR" sz="1600" dirty="0" smtClean="0">
                <a:solidFill>
                  <a:srgbClr val="FF0000"/>
                </a:solidFill>
              </a:rPr>
              <a:t> (Notícia FAPES 27/4/2018)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xmlns="" val="89235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0"/>
            <a:ext cx="1428728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8" name="Picture" descr="conjunt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6126117"/>
            <a:ext cx="4936909" cy="463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/>
          <p:nvPr/>
        </p:nvSpPr>
        <p:spPr>
          <a:xfrm>
            <a:off x="1928794" y="214290"/>
            <a:ext cx="6858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 smtClean="0">
                <a:latin typeface="Arial" pitchFamily="34" charset="0"/>
                <a:cs typeface="Arial" pitchFamily="34" charset="0"/>
              </a:rPr>
              <a:t>Conclusão</a:t>
            </a:r>
            <a:endParaRPr lang="pt-B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>
          <a:xfrm>
            <a:off x="1928794" y="1071546"/>
            <a:ext cx="6758006" cy="469742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sz="2000" dirty="0" smtClean="0"/>
              <a:t>Os dados evidenciam que a troca de nosso plano com uma </a:t>
            </a:r>
            <a:r>
              <a:rPr lang="pt-BR" sz="2000" dirty="0" err="1" smtClean="0"/>
              <a:t>autogestora</a:t>
            </a:r>
            <a:r>
              <a:rPr lang="pt-BR" sz="2000" dirty="0" smtClean="0"/>
              <a:t>, eficiente e com custos controlados, por um plano de mercado, gerido com objetivo de lucro, pode:</a:t>
            </a:r>
          </a:p>
          <a:p>
            <a:pPr algn="just"/>
            <a:r>
              <a:rPr lang="pt-BR" sz="2000" dirty="0" smtClean="0"/>
              <a:t>Aumentar o custo, para o BNDES e para os </a:t>
            </a:r>
            <a:r>
              <a:rPr lang="pt-BR" sz="2000" dirty="0" err="1" smtClean="0"/>
              <a:t>usuarios</a:t>
            </a:r>
            <a:r>
              <a:rPr lang="pt-BR" sz="2000" dirty="0" smtClean="0"/>
              <a:t>, com o Plano de Saúde;</a:t>
            </a:r>
          </a:p>
          <a:p>
            <a:pPr algn="just"/>
            <a:r>
              <a:rPr lang="pt-BR" sz="2000" dirty="0" smtClean="0"/>
              <a:t>Piorar a qualidade do plano, quanto a cobertura e atendimento;</a:t>
            </a:r>
            <a:endParaRPr lang="pt-BR" sz="2000" dirty="0" smtClean="0"/>
          </a:p>
          <a:p>
            <a:pPr algn="just"/>
            <a:r>
              <a:rPr lang="pt-BR" sz="2000" dirty="0" smtClean="0"/>
              <a:t>Aumentar a dificuldade em </a:t>
            </a:r>
            <a:r>
              <a:rPr lang="pt-BR" sz="2000" dirty="0" smtClean="0"/>
              <a:t>controlar a “inflação saúde”, como é feito hoje, gerando incerteza do custo futuro;</a:t>
            </a:r>
          </a:p>
          <a:p>
            <a:pPr algn="just"/>
            <a:r>
              <a:rPr lang="pt-BR" sz="2000" dirty="0" smtClean="0"/>
              <a:t>Piorar a atratividade profissional a candidatos a trabalhar no BNDES;</a:t>
            </a:r>
          </a:p>
          <a:p>
            <a:pPr algn="just"/>
            <a:r>
              <a:rPr lang="pt-BR" sz="2000" dirty="0" smtClean="0"/>
              <a:t>Gerar um novo contencioso trabalhista, como aconteceu em outras estatais onde isso ocorreu; </a:t>
            </a:r>
          </a:p>
          <a:p>
            <a:pPr algn="just"/>
            <a:r>
              <a:rPr lang="pt-BR" sz="2000" dirty="0" smtClean="0"/>
              <a:t>Prever necessidade futura de troca de plano, pela piora natural das condições dos planos existentes por outros “com melhor cobertura” (ex. CVM com plano UNIMED).</a:t>
            </a:r>
          </a:p>
          <a:p>
            <a:pPr algn="just"/>
            <a:endParaRPr lang="pt-BR" sz="2000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97725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0"/>
            <a:ext cx="1428728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Picture" descr="conjunt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6126117"/>
            <a:ext cx="4936909" cy="463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/>
          <p:nvPr/>
        </p:nvSpPr>
        <p:spPr>
          <a:xfrm>
            <a:off x="1928794" y="214290"/>
            <a:ext cx="6858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 smtClean="0">
                <a:latin typeface="Arial" pitchFamily="34" charset="0"/>
                <a:cs typeface="Arial" pitchFamily="34" charset="0"/>
              </a:rPr>
              <a:t>Conclusão</a:t>
            </a:r>
            <a:endParaRPr lang="pt-B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>
          <a:xfrm>
            <a:off x="1928794" y="1071546"/>
            <a:ext cx="6758006" cy="4697427"/>
          </a:xfrm>
        </p:spPr>
        <p:txBody>
          <a:bodyPr>
            <a:normAutofit/>
          </a:bodyPr>
          <a:lstStyle/>
          <a:p>
            <a:pPr algn="just"/>
            <a:r>
              <a:rPr lang="pt-BR" sz="2000" dirty="0" smtClean="0"/>
              <a:t>A mudança radical do modelo bem sucedido de gestão de nosso plano assistencial de saúde reduz a boa governança existente hoje, ferindo os princípios da Lei das Estatais. </a:t>
            </a:r>
          </a:p>
          <a:p>
            <a:pPr algn="just"/>
            <a:r>
              <a:rPr lang="pt-BR" sz="2000" dirty="0" smtClean="0"/>
              <a:t>O impacto das Resoluções no BNDES está sendo discutida em </a:t>
            </a:r>
            <a:r>
              <a:rPr lang="pt-BR" sz="2000" dirty="0" err="1" smtClean="0"/>
              <a:t>forúm</a:t>
            </a:r>
            <a:r>
              <a:rPr lang="pt-BR" sz="2000" dirty="0" smtClean="0"/>
              <a:t> especifico (Mesa PAS), composto por representantes das Associações dos Funcionários do Sistema BNDES, pelos conselheiros e diretoria da FAPES, e pelo Diretor e Superintendente de RH do BNDES.</a:t>
            </a:r>
          </a:p>
          <a:p>
            <a:pPr algn="just"/>
            <a:r>
              <a:rPr lang="pt-BR" sz="2000" dirty="0" smtClean="0"/>
              <a:t>Projeto de Lei – Dep. Erika </a:t>
            </a:r>
            <a:r>
              <a:rPr lang="pt-BR" sz="2000" dirty="0" err="1" smtClean="0"/>
              <a:t>Kokay</a:t>
            </a:r>
            <a:r>
              <a:rPr lang="pt-BR" sz="2000" dirty="0" smtClean="0"/>
              <a:t>. Decisão Carmem Lucia.</a:t>
            </a:r>
            <a:endParaRPr lang="pt-BR" sz="2000" dirty="0" smtClean="0"/>
          </a:p>
          <a:p>
            <a:pPr algn="just">
              <a:buNone/>
            </a:pPr>
            <a:endParaRPr lang="pt-BR" sz="2000" dirty="0" smtClean="0"/>
          </a:p>
          <a:p>
            <a:pPr algn="just">
              <a:buNone/>
            </a:pPr>
            <a:endParaRPr lang="pt-BR" sz="2000" dirty="0" smtClean="0"/>
          </a:p>
          <a:p>
            <a:pPr algn="ctr">
              <a:buNone/>
            </a:pPr>
            <a:r>
              <a:rPr lang="pt-BR" sz="4000" dirty="0" smtClean="0"/>
              <a:t>Obrigado</a:t>
            </a:r>
          </a:p>
          <a:p>
            <a:pPr algn="ctr">
              <a:buNone/>
            </a:pPr>
            <a:endParaRPr lang="pt-BR" sz="4000" dirty="0" smtClean="0"/>
          </a:p>
          <a:p>
            <a:pPr algn="ctr">
              <a:buNone/>
            </a:pPr>
            <a:endParaRPr lang="pt-BR" sz="2000" dirty="0" smtClean="0"/>
          </a:p>
          <a:p>
            <a:pPr algn="just"/>
            <a:endParaRPr lang="pt-BR" sz="2000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4709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0"/>
            <a:ext cx="2071670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Picture" descr="conjunt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6126117"/>
            <a:ext cx="4936909" cy="463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/>
          <p:nvPr/>
        </p:nvSpPr>
        <p:spPr>
          <a:xfrm>
            <a:off x="2500298" y="214290"/>
            <a:ext cx="65008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 smtClean="0">
                <a:latin typeface="Arial" pitchFamily="34" charset="0"/>
                <a:cs typeface="Arial" pitchFamily="34" charset="0"/>
              </a:rPr>
              <a:t>PAS-FAPES-BNDES – Autogestão por operadora </a:t>
            </a: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com </a:t>
            </a: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antenedora</a:t>
            </a:r>
            <a:endParaRPr lang="pt-B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>
          <a:xfrm>
            <a:off x="2643174" y="1571612"/>
            <a:ext cx="6043626" cy="4697427"/>
          </a:xfrm>
        </p:spPr>
        <p:txBody>
          <a:bodyPr>
            <a:normAutofit/>
          </a:bodyPr>
          <a:lstStyle/>
          <a:p>
            <a:pPr algn="just"/>
            <a:r>
              <a:rPr lang="pt-BR" sz="2000" dirty="0" smtClean="0"/>
              <a:t>Desde 1975, a FAPES opera o PAS, com reconhecimento de qualidade pela ANS – obteve IDSS máximo nos últimos 5 anos- Res. CGPAR  22 – art. 3º - XIII</a:t>
            </a:r>
          </a:p>
          <a:p>
            <a:pPr algn="just"/>
            <a:r>
              <a:rPr lang="pt-BR" sz="2000" dirty="0" smtClean="0"/>
              <a:t>FAPES nunca foi multada pela ANS</a:t>
            </a:r>
          </a:p>
          <a:p>
            <a:pPr algn="just"/>
            <a:r>
              <a:rPr lang="pt-BR" sz="2000" dirty="0" smtClean="0"/>
              <a:t>Criação de programas de saúde de sucesso – limitação de gastos dos recursos públicos – Res.22 – art. 3º - II, III e V</a:t>
            </a:r>
          </a:p>
          <a:p>
            <a:pPr algn="just"/>
            <a:r>
              <a:rPr lang="pt-BR" sz="2000" dirty="0" smtClean="0"/>
              <a:t>Autogestão tem obrigações de acompanhamento econômico financeiro (RN. 137 – seção V) – maior controle da aplicação dos  recursos públicos – Res. 22 – art.3º - </a:t>
            </a:r>
            <a:r>
              <a:rPr lang="pt-BR" sz="2000" dirty="0" smtClean="0"/>
              <a:t>VI</a:t>
            </a:r>
            <a:endParaRPr lang="pt-BR" sz="2000" dirty="0" smtClean="0"/>
          </a:p>
          <a:p>
            <a:pPr algn="just"/>
            <a:r>
              <a:rPr lang="pt-BR" sz="2000" b="1" dirty="0" smtClean="0">
                <a:solidFill>
                  <a:srgbClr val="FF0000"/>
                </a:solidFill>
              </a:rPr>
              <a:t>Satisfação dos beneficiários – 99% (Notícia FAPES 27/4/2018)</a:t>
            </a:r>
            <a:endParaRPr lang="pt-BR" sz="2000" dirty="0" smtClean="0">
              <a:solidFill>
                <a:srgbClr val="FF0000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89235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0"/>
            <a:ext cx="1857356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Picture" descr="conjunt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6126117"/>
            <a:ext cx="4936909" cy="463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/>
          <p:nvPr/>
        </p:nvSpPr>
        <p:spPr>
          <a:xfrm>
            <a:off x="2285984" y="214290"/>
            <a:ext cx="68580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Vantagens do modelo PAS-FAPES</a:t>
            </a:r>
            <a:br>
              <a:rPr lang="pt-BR" sz="2800" b="1" dirty="0" smtClean="0"/>
            </a:br>
            <a:r>
              <a:rPr lang="pt-BR" sz="2800" b="1" i="1" dirty="0" smtClean="0"/>
              <a:t>Autogestão por operadora</a:t>
            </a:r>
            <a:endParaRPr lang="pt-B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>
          <a:xfrm>
            <a:off x="2143108" y="1785926"/>
            <a:ext cx="6758006" cy="4697427"/>
          </a:xfrm>
        </p:spPr>
        <p:txBody>
          <a:bodyPr>
            <a:normAutofit/>
          </a:bodyPr>
          <a:lstStyle/>
          <a:p>
            <a:r>
              <a:rPr lang="pt-BR" sz="2000" dirty="0" smtClean="0"/>
              <a:t>Sem fins lucrativos</a:t>
            </a:r>
          </a:p>
          <a:p>
            <a:r>
              <a:rPr lang="pt-BR" sz="2000" dirty="0" smtClean="0"/>
              <a:t>O custo é menor</a:t>
            </a:r>
          </a:p>
          <a:p>
            <a:r>
              <a:rPr lang="pt-BR" sz="2000" dirty="0" smtClean="0"/>
              <a:t>A cobertura é superior (rol adicional ao exigido pela ANS: vacinas, lentes, botas ortopédicas, cadeira de rodas, medicamentos de alto custo, remoção, </a:t>
            </a:r>
            <a:r>
              <a:rPr lang="pt-BR" sz="2000" dirty="0" err="1" smtClean="0"/>
              <a:t>etc</a:t>
            </a:r>
            <a:r>
              <a:rPr lang="pt-BR" sz="2000" dirty="0" smtClean="0"/>
              <a:t>)</a:t>
            </a:r>
          </a:p>
          <a:p>
            <a:r>
              <a:rPr lang="pt-BR" sz="2000" dirty="0" smtClean="0"/>
              <a:t>Atendimento é melhor (personalizado)</a:t>
            </a:r>
          </a:p>
          <a:p>
            <a:r>
              <a:rPr lang="pt-BR" sz="2000" dirty="0" smtClean="0"/>
              <a:t>Plano de alta qualidade a custos </a:t>
            </a:r>
            <a:r>
              <a:rPr lang="pt-BR" sz="2000" dirty="0" smtClean="0"/>
              <a:t>razoáveis</a:t>
            </a:r>
          </a:p>
        </p:txBody>
      </p:sp>
    </p:spTree>
    <p:extLst>
      <p:ext uri="{BB962C8B-B14F-4D97-AF65-F5344CB8AC3E}">
        <p14:creationId xmlns:p14="http://schemas.microsoft.com/office/powerpoint/2010/main" xmlns="" val="89235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0"/>
            <a:ext cx="1357290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Picture" descr="conjunt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6126117"/>
            <a:ext cx="4936909" cy="463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214290"/>
            <a:ext cx="3781425" cy="458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86380" y="1500174"/>
            <a:ext cx="3652831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86380" y="3857628"/>
            <a:ext cx="385762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CaixaDeTexto 6"/>
          <p:cNvSpPr txBox="1"/>
          <p:nvPr/>
        </p:nvSpPr>
        <p:spPr>
          <a:xfrm>
            <a:off x="1571604" y="5286389"/>
            <a:ext cx="29289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Fonte: Folha, 30/01/2018</a:t>
            </a:r>
          </a:p>
        </p:txBody>
      </p:sp>
    </p:spTree>
    <p:extLst>
      <p:ext uri="{BB962C8B-B14F-4D97-AF65-F5344CB8AC3E}">
        <p14:creationId xmlns:p14="http://schemas.microsoft.com/office/powerpoint/2010/main" xmlns="" val="89235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0"/>
            <a:ext cx="1357290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Picture" descr="conjunt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6126117"/>
            <a:ext cx="4936909" cy="463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/>
          <p:nvPr/>
        </p:nvSpPr>
        <p:spPr>
          <a:xfrm>
            <a:off x="2000232" y="214290"/>
            <a:ext cx="6858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 smtClean="0">
                <a:latin typeface="Arial" pitchFamily="34" charset="0"/>
                <a:cs typeface="Arial" pitchFamily="34" charset="0"/>
              </a:rPr>
              <a:t>CUSTO  PAS – RECURSOS PÚBLICOS</a:t>
            </a:r>
            <a:endParaRPr lang="pt-BR" sz="28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Gráfico 11"/>
          <p:cNvGraphicFramePr>
            <a:graphicFrameLocks noGrp="1"/>
          </p:cNvGraphicFramePr>
          <p:nvPr/>
        </p:nvGraphicFramePr>
        <p:xfrm>
          <a:off x="1419203" y="928670"/>
          <a:ext cx="7724797" cy="4929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1500166" y="5715016"/>
            <a:ext cx="70008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Em 2017, considerada estimativa  do VCMH - 18,5% como a variação média dos últimos 3 anos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xmlns="" val="89235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0"/>
            <a:ext cx="1357290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Picture" descr="conjunt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6126117"/>
            <a:ext cx="4936909" cy="463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/>
          <p:nvPr/>
        </p:nvSpPr>
        <p:spPr>
          <a:xfrm>
            <a:off x="2000232" y="214290"/>
            <a:ext cx="6858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 smtClean="0">
                <a:latin typeface="Arial" pitchFamily="34" charset="0"/>
                <a:cs typeface="Arial" pitchFamily="34" charset="0"/>
              </a:rPr>
              <a:t>CUSTO  PAS – RECURSOS PÚBLICOS</a:t>
            </a:r>
            <a:endParaRPr lang="pt-BR" sz="28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75857289"/>
              </p:ext>
            </p:extLst>
          </p:nvPr>
        </p:nvGraphicFramePr>
        <p:xfrm>
          <a:off x="1357290" y="928670"/>
          <a:ext cx="7786710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CaixaDeTexto 9"/>
          <p:cNvSpPr txBox="1"/>
          <p:nvPr/>
        </p:nvSpPr>
        <p:spPr>
          <a:xfrm>
            <a:off x="1500166" y="5715016"/>
            <a:ext cx="70008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Em 2017, considerada estimativa  do VCMH - 18,5% como a variação média dos últimos 3 anos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xmlns="" val="89235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0"/>
            <a:ext cx="1428728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Picture" descr="conjunt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6126117"/>
            <a:ext cx="4936909" cy="463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/>
          <p:nvPr/>
        </p:nvSpPr>
        <p:spPr>
          <a:xfrm>
            <a:off x="1928794" y="214290"/>
            <a:ext cx="6858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 smtClean="0">
                <a:latin typeface="Arial" pitchFamily="34" charset="0"/>
                <a:cs typeface="Arial" pitchFamily="34" charset="0"/>
              </a:rPr>
              <a:t>Mercado de saúde suplementar</a:t>
            </a:r>
            <a:endParaRPr lang="pt-B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>
          <a:xfrm>
            <a:off x="1928794" y="1071546"/>
            <a:ext cx="6758006" cy="4697427"/>
          </a:xfrm>
        </p:spPr>
        <p:txBody>
          <a:bodyPr>
            <a:normAutofit/>
          </a:bodyPr>
          <a:lstStyle/>
          <a:p>
            <a:pPr algn="just"/>
            <a:r>
              <a:rPr lang="pt-BR" sz="2000" dirty="0" smtClean="0"/>
              <a:t>ANS propõe alta de 10% em plano de saúde individual (Jornal O Globo – 11/6/2018)</a:t>
            </a:r>
          </a:p>
          <a:p>
            <a:pPr algn="just"/>
            <a:r>
              <a:rPr lang="pt-BR" sz="2000" dirty="0" smtClean="0"/>
              <a:t>Contratos coletivos que não são regulados pela ANS já tem reajuste de 20% (Jornal O Globo -  11/6/2018)</a:t>
            </a:r>
          </a:p>
          <a:p>
            <a:pPr algn="just"/>
            <a:r>
              <a:rPr lang="pt-BR" sz="2000" dirty="0" smtClean="0"/>
              <a:t>Planos de saúde podem vedar a cobertura às doenças e lesões preexistentes por vinte e quatro meses - Lei 9.656, de 3/6/1998 – art.  11 </a:t>
            </a:r>
          </a:p>
          <a:p>
            <a:pPr algn="just"/>
            <a:r>
              <a:rPr lang="pt-BR" sz="2000" dirty="0" smtClean="0"/>
              <a:t>Planos de saúde lideram ranking de reclamação pelo 3º ano seguido, diz Instituto Brasileiro de Defesa do Consumidor – IDEC – (Agência Brasil – 12/3/2018)</a:t>
            </a:r>
          </a:p>
          <a:p>
            <a:pPr algn="just"/>
            <a:r>
              <a:rPr lang="pt-BR" sz="2000" dirty="0" smtClean="0"/>
              <a:t>Cotação de plano </a:t>
            </a:r>
            <a:r>
              <a:rPr lang="pt-BR" sz="2000" dirty="0" err="1" smtClean="0"/>
              <a:t>SulAmérica</a:t>
            </a:r>
            <a:r>
              <a:rPr lang="pt-BR" sz="2000" dirty="0" smtClean="0"/>
              <a:t> com rede hospitalar incluindo Samaritano e </a:t>
            </a:r>
            <a:r>
              <a:rPr lang="pt-BR" sz="2000" dirty="0" err="1" smtClean="0"/>
              <a:t>Procardíaco</a:t>
            </a:r>
            <a:r>
              <a:rPr lang="pt-BR" sz="2000" dirty="0" smtClean="0"/>
              <a:t> – idade superior a 59 anos – R$ 4.907,74 (Tabela de Preços – 2017)</a:t>
            </a:r>
          </a:p>
          <a:p>
            <a:pPr algn="just"/>
            <a:endParaRPr lang="pt-BR" sz="2000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89235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0"/>
            <a:ext cx="2285984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Picture" descr="conjunt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6126117"/>
            <a:ext cx="4936909" cy="463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/>
          <p:nvPr/>
        </p:nvSpPr>
        <p:spPr>
          <a:xfrm>
            <a:off x="2643174" y="214290"/>
            <a:ext cx="62865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 smtClean="0">
                <a:latin typeface="Arial" pitchFamily="34" charset="0"/>
                <a:cs typeface="Arial" pitchFamily="34" charset="0"/>
              </a:rPr>
              <a:t>Res. CGPAR 23 ameaça modelo PAS-FAPES</a:t>
            </a:r>
            <a:endParaRPr lang="pt-B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>
          <a:xfrm>
            <a:off x="2643174" y="1285860"/>
            <a:ext cx="6286544" cy="4786346"/>
          </a:xfrm>
        </p:spPr>
        <p:txBody>
          <a:bodyPr>
            <a:normAutofit fontScale="92500" lnSpcReduction="10000"/>
          </a:bodyPr>
          <a:lstStyle/>
          <a:p>
            <a:r>
              <a:rPr lang="pt-BR" sz="2400" dirty="0" smtClean="0"/>
              <a:t>Art. 3º – Limite para participação no </a:t>
            </a:r>
            <a:r>
              <a:rPr lang="pt-BR" sz="2400" dirty="0" smtClean="0"/>
              <a:t>custeio (8%)</a:t>
            </a:r>
            <a:endParaRPr lang="pt-BR" sz="2400" dirty="0" smtClean="0">
              <a:solidFill>
                <a:srgbClr val="FF0000"/>
              </a:solidFill>
            </a:endParaRPr>
          </a:p>
          <a:p>
            <a:r>
              <a:rPr lang="pt-BR" sz="2400" dirty="0" smtClean="0"/>
              <a:t>Art</a:t>
            </a:r>
            <a:r>
              <a:rPr lang="pt-BR" sz="2400" dirty="0" smtClean="0"/>
              <a:t>. 5º - Veda estatal como </a:t>
            </a:r>
            <a:r>
              <a:rPr lang="pt-BR" sz="2400" dirty="0" smtClean="0"/>
              <a:t>mantenedora</a:t>
            </a:r>
            <a:endParaRPr lang="pt-BR" sz="2400" dirty="0" smtClean="0"/>
          </a:p>
          <a:p>
            <a:r>
              <a:rPr lang="pt-BR" sz="2400" dirty="0" smtClean="0"/>
              <a:t>Art. 6º - Mínimo de 20 mil vidas para a </a:t>
            </a:r>
            <a:r>
              <a:rPr lang="pt-BR" sz="2400" dirty="0" smtClean="0"/>
              <a:t>operadora</a:t>
            </a:r>
            <a:endParaRPr lang="pt-BR" sz="2400" dirty="0" smtClean="0"/>
          </a:p>
          <a:p>
            <a:r>
              <a:rPr lang="pt-BR" sz="2400" dirty="0" smtClean="0"/>
              <a:t>Art. 7º - Apresentação de proposta para enquadramento – </a:t>
            </a:r>
            <a:r>
              <a:rPr lang="pt-BR" sz="2400" dirty="0" smtClean="0">
                <a:solidFill>
                  <a:srgbClr val="FF0000"/>
                </a:solidFill>
              </a:rPr>
              <a:t>Prazo </a:t>
            </a:r>
            <a:r>
              <a:rPr lang="pt-BR" sz="2400" dirty="0" smtClean="0">
                <a:solidFill>
                  <a:srgbClr val="FF0000"/>
                </a:solidFill>
              </a:rPr>
              <a:t>JUL/2019</a:t>
            </a:r>
          </a:p>
          <a:p>
            <a:r>
              <a:rPr lang="pt-BR" sz="2400" dirty="0" smtClean="0"/>
              <a:t>Art. 8º – </a:t>
            </a:r>
            <a:r>
              <a:rPr lang="pt-BR" sz="2400" b="1" dirty="0" smtClean="0">
                <a:solidFill>
                  <a:srgbClr val="00B050"/>
                </a:solidFill>
              </a:rPr>
              <a:t>DIREITO ADQUIRIDO </a:t>
            </a:r>
            <a:r>
              <a:rPr lang="pt-BR" sz="2400" dirty="0" smtClean="0"/>
              <a:t>– Veda benefício pós emprego com custeio pela </a:t>
            </a:r>
            <a:r>
              <a:rPr lang="pt-BR" sz="2400" dirty="0" smtClean="0"/>
              <a:t>estatal</a:t>
            </a:r>
            <a:endParaRPr lang="pt-BR" sz="2400" dirty="0" smtClean="0"/>
          </a:p>
          <a:p>
            <a:r>
              <a:rPr lang="pt-BR" sz="2400" dirty="0" smtClean="0"/>
              <a:t>Art. 9º – </a:t>
            </a:r>
            <a:r>
              <a:rPr lang="pt-BR" sz="2400" b="1" dirty="0" smtClean="0">
                <a:solidFill>
                  <a:srgbClr val="00B050"/>
                </a:solidFill>
              </a:rPr>
              <a:t>DIREITO ADQUIRIDO </a:t>
            </a:r>
            <a:r>
              <a:rPr lang="pt-BR" sz="2400" dirty="0" smtClean="0"/>
              <a:t>– </a:t>
            </a:r>
            <a:r>
              <a:rPr lang="pt-BR" sz="2400" dirty="0" smtClean="0"/>
              <a:t>Paridade, oferta </a:t>
            </a:r>
            <a:r>
              <a:rPr lang="pt-BR" sz="2400" dirty="0" smtClean="0"/>
              <a:t>de benefício com </a:t>
            </a:r>
            <a:r>
              <a:rPr lang="pt-BR" sz="2400" dirty="0" smtClean="0"/>
              <a:t>mensalidade</a:t>
            </a:r>
            <a:r>
              <a:rPr lang="pt-BR" sz="2400" dirty="0" smtClean="0"/>
              <a:t>, </a:t>
            </a:r>
            <a:r>
              <a:rPr lang="pt-BR" sz="2400" dirty="0" err="1" smtClean="0"/>
              <a:t>coparticipação</a:t>
            </a:r>
            <a:r>
              <a:rPr lang="pt-BR" sz="2400" dirty="0" smtClean="0"/>
              <a:t>, carência</a:t>
            </a:r>
            <a:r>
              <a:rPr lang="pt-BR" sz="2400" dirty="0" smtClean="0"/>
              <a:t>, definição de </a:t>
            </a:r>
            <a:r>
              <a:rPr lang="pt-BR" sz="2400" dirty="0" smtClean="0"/>
              <a:t>dependentes (</a:t>
            </a:r>
            <a:r>
              <a:rPr lang="pt-BR" sz="2400" dirty="0" err="1" smtClean="0"/>
              <a:t>p.e.</a:t>
            </a:r>
            <a:r>
              <a:rPr lang="pt-BR" sz="2400" dirty="0" smtClean="0"/>
              <a:t>, exclusão de genitores)</a:t>
            </a:r>
            <a:endParaRPr lang="pt-BR" sz="2400" dirty="0" smtClean="0"/>
          </a:p>
          <a:p>
            <a:r>
              <a:rPr lang="pt-BR" sz="2400" dirty="0" smtClean="0"/>
              <a:t>Art. 10 – Fechamento dos planos para novos empregados com concessão de benefício na modalidade </a:t>
            </a:r>
            <a:r>
              <a:rPr lang="pt-BR" sz="2400" dirty="0" smtClean="0"/>
              <a:t>reembolso (planos desenquadrados) </a:t>
            </a:r>
            <a:endParaRPr lang="pt-BR" sz="2400" dirty="0" smtClean="0"/>
          </a:p>
          <a:p>
            <a:endParaRPr lang="pt-BR" sz="2400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89235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0"/>
            <a:ext cx="2555776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Picture" descr="conjunt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6126117"/>
            <a:ext cx="4936909" cy="463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/>
          <p:nvPr/>
        </p:nvSpPr>
        <p:spPr>
          <a:xfrm>
            <a:off x="2643174" y="214290"/>
            <a:ext cx="62865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 smtClean="0">
                <a:latin typeface="Arial" pitchFamily="34" charset="0"/>
                <a:cs typeface="Arial" pitchFamily="34" charset="0"/>
              </a:rPr>
              <a:t>Res. CGPAR 23 ameaça modelo PAS-FAPES</a:t>
            </a:r>
            <a:endParaRPr lang="pt-B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>
          <a:xfrm>
            <a:off x="2714612" y="1500174"/>
            <a:ext cx="6286544" cy="4786346"/>
          </a:xfrm>
        </p:spPr>
        <p:txBody>
          <a:bodyPr>
            <a:normAutofit/>
          </a:bodyPr>
          <a:lstStyle/>
          <a:p>
            <a:r>
              <a:rPr lang="pt-BR" sz="2000" dirty="0" smtClean="0"/>
              <a:t>Art. 11 – Mudança de editais – não ofertar assistência à saúde</a:t>
            </a:r>
          </a:p>
          <a:p>
            <a:r>
              <a:rPr lang="pt-BR" sz="2000" dirty="0" smtClean="0"/>
              <a:t>Art. 12 – Participação no custeio na modalidade </a:t>
            </a:r>
            <a:r>
              <a:rPr lang="pt-BR" sz="2000" dirty="0" smtClean="0"/>
              <a:t>reembolso</a:t>
            </a:r>
            <a:endParaRPr lang="pt-BR" sz="2000" dirty="0" smtClean="0"/>
          </a:p>
          <a:p>
            <a:r>
              <a:rPr lang="pt-BR" sz="2000" dirty="0" smtClean="0"/>
              <a:t>Art.13 </a:t>
            </a:r>
            <a:r>
              <a:rPr lang="pt-BR" sz="2000" dirty="0" smtClean="0"/>
              <a:t>- Participação no custeio na modalidade planos de mercado</a:t>
            </a:r>
            <a:endParaRPr lang="pt-BR" sz="2000" dirty="0" smtClean="0">
              <a:solidFill>
                <a:srgbClr val="FF0000"/>
              </a:solidFill>
            </a:endParaRPr>
          </a:p>
          <a:p>
            <a:r>
              <a:rPr lang="pt-BR" sz="2000" dirty="0" smtClean="0"/>
              <a:t>Art. 15 – Mudança no Acordo </a:t>
            </a:r>
            <a:r>
              <a:rPr lang="pt-BR" sz="2000" dirty="0" smtClean="0"/>
              <a:t>coletivo</a:t>
            </a:r>
            <a:endParaRPr lang="pt-BR" sz="2000" dirty="0" smtClean="0"/>
          </a:p>
          <a:p>
            <a:r>
              <a:rPr lang="pt-BR" sz="2000" dirty="0" smtClean="0"/>
              <a:t>Art. 16 – </a:t>
            </a:r>
            <a:r>
              <a:rPr lang="pt-BR" sz="2000" b="1" dirty="0" smtClean="0">
                <a:solidFill>
                  <a:srgbClr val="00B050"/>
                </a:solidFill>
              </a:rPr>
              <a:t>DIREITO ADQUIRIDO </a:t>
            </a:r>
            <a:r>
              <a:rPr lang="pt-BR" sz="2000" dirty="0" smtClean="0"/>
              <a:t>– Mudança no regulamento do plano de saúde (RAS</a:t>
            </a:r>
            <a:r>
              <a:rPr lang="pt-BR" sz="2000" dirty="0" smtClean="0"/>
              <a:t>)</a:t>
            </a:r>
            <a:endParaRPr lang="pt-BR" sz="2000" dirty="0" smtClean="0"/>
          </a:p>
          <a:p>
            <a:r>
              <a:rPr lang="pt-BR" sz="2000" dirty="0" smtClean="0"/>
              <a:t>Art. 17 – Prazo para adequação – </a:t>
            </a:r>
            <a:r>
              <a:rPr lang="pt-BR" sz="2000" dirty="0" smtClean="0">
                <a:solidFill>
                  <a:srgbClr val="FF0000"/>
                </a:solidFill>
              </a:rPr>
              <a:t>JAN/2022</a:t>
            </a:r>
            <a:endParaRPr lang="pt-BR" sz="2400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89235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473</TotalTime>
  <Words>1021</Words>
  <Application>Microsoft Office PowerPoint</Application>
  <PresentationFormat>Apresentação na tela (4:3)</PresentationFormat>
  <Paragraphs>79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Thiago Riscado</dc:creator>
  <cp:lastModifiedBy>Thiago</cp:lastModifiedBy>
  <cp:revision>38</cp:revision>
  <dcterms:created xsi:type="dcterms:W3CDTF">2018-06-04T20:48:04Z</dcterms:created>
  <dcterms:modified xsi:type="dcterms:W3CDTF">2018-07-23T03:51:21Z</dcterms:modified>
</cp:coreProperties>
</file>